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84" r:id="rId3"/>
    <p:sldId id="258" r:id="rId4"/>
    <p:sldId id="282" r:id="rId5"/>
    <p:sldId id="285" r:id="rId6"/>
    <p:sldId id="283" r:id="rId7"/>
    <p:sldId id="264" r:id="rId8"/>
    <p:sldId id="265" r:id="rId9"/>
    <p:sldId id="266"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Lst>
  <p:sldSz cx="15119350" cy="10691813"/>
  <p:notesSz cx="6858000" cy="9144000"/>
  <p:embeddedFontLs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8" autoAdjust="0"/>
    <p:restoredTop sz="94660"/>
  </p:normalViewPr>
  <p:slideViewPr>
    <p:cSldViewPr snapToGrid="0">
      <p:cViewPr>
        <p:scale>
          <a:sx n="66" d="100"/>
          <a:sy n="66" d="100"/>
        </p:scale>
        <p:origin x="114" y="132"/>
      </p:cViewPr>
      <p:guideLst>
        <p:guide orient="horz" pos="3368"/>
        <p:guide pos="4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67c7422a4_0_28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67c7422a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67c7422a4_0_295: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67c7422a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d67c7422a4_0_30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d67c7422a4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67c7422a4_0_30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67c7422a4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226c0fd675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226c0fd6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1703bccef0_0_6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1703bccef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03bccef0_0_37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703bccef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A3AA66E6-E106-3443-4530-99447E39425D}"/>
            </a:ext>
          </a:extLst>
        </p:cNvPr>
        <p:cNvGrpSpPr/>
        <p:nvPr/>
      </p:nvGrpSpPr>
      <p:grpSpPr>
        <a:xfrm>
          <a:off x="0" y="0"/>
          <a:ext cx="0" cy="0"/>
          <a:chOff x="0" y="0"/>
          <a:chExt cx="0" cy="0"/>
        </a:xfrm>
      </p:grpSpPr>
      <p:sp>
        <p:nvSpPr>
          <p:cNvPr id="59" name="Google Shape;59;g2d67c7422a4_0_52:notes">
            <a:extLst>
              <a:ext uri="{FF2B5EF4-FFF2-40B4-BE49-F238E27FC236}">
                <a16:creationId xmlns:a16="http://schemas.microsoft.com/office/drawing/2014/main" id="{C7C49293-AE30-18D9-72B6-230A8DFB9611}"/>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a:extLst>
              <a:ext uri="{FF2B5EF4-FFF2-40B4-BE49-F238E27FC236}">
                <a16:creationId xmlns:a16="http://schemas.microsoft.com/office/drawing/2014/main" id="{B300482E-0BEE-4C23-EEB2-9B47F39E7D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15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703bccef0_0_38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703bccef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703bccef0_0_39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703bccef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3bccef0_0_41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3bccef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A45C3792-4274-5099-714E-5AD7F3CB8DFE}"/>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CF0D99E9-FCA6-FDCA-0BA5-725971BBA2FF}"/>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A59AD4F4-84C9-5FF6-534C-A3F994AB21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887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E04B6A23-5D8B-1C3A-4A8D-35A15E13CADF}"/>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C5FE11FA-21CC-4207-7B28-77D18498823C}"/>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BD4D6204-A188-E6C8-70FF-537EC6A7FE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41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75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32virtualwing.org/"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pic>
        <p:nvPicPr>
          <p:cNvPr id="4" name="Google Shape;57;p13">
            <a:hlinkClick r:id="rId2"/>
            <a:extLst>
              <a:ext uri="{FF2B5EF4-FFF2-40B4-BE49-F238E27FC236}">
                <a16:creationId xmlns:a16="http://schemas.microsoft.com/office/drawing/2014/main" id="{B72CF07A-A0CF-142C-F365-47C6002D7951}"/>
              </a:ext>
            </a:extLst>
          </p:cNvPr>
          <p:cNvPicPr preferRelativeResize="0"/>
          <p:nvPr userDrawn="1"/>
        </p:nvPicPr>
        <p:blipFill rotWithShape="1">
          <a:blip r:embed="rId3">
            <a:alphaModFix/>
          </a:blip>
          <a:srcRect r="-2532" b="-2501"/>
          <a:stretch/>
        </p:blipFill>
        <p:spPr>
          <a:xfrm>
            <a:off x="435875" y="164488"/>
            <a:ext cx="1575817" cy="1620000"/>
          </a:xfrm>
          <a:prstGeom prst="rect">
            <a:avLst/>
          </a:prstGeom>
          <a:noFill/>
          <a:ln>
            <a:noFill/>
          </a:ln>
        </p:spPr>
      </p:pic>
      <p:sp>
        <p:nvSpPr>
          <p:cNvPr id="7" name="TextBox 6">
            <a:extLst>
              <a:ext uri="{FF2B5EF4-FFF2-40B4-BE49-F238E27FC236}">
                <a16:creationId xmlns:a16="http://schemas.microsoft.com/office/drawing/2014/main" id="{E54AEF70-1FA7-E700-EC95-F52433FBCEBD}"/>
              </a:ext>
            </a:extLst>
          </p:cNvPr>
          <p:cNvSpPr txBox="1"/>
          <p:nvPr userDrawn="1"/>
        </p:nvSpPr>
        <p:spPr>
          <a:xfrm>
            <a:off x="2491408" y="164488"/>
            <a:ext cx="2252540" cy="400110"/>
          </a:xfrm>
          <a:prstGeom prst="rect">
            <a:avLst/>
          </a:prstGeom>
          <a:noFill/>
        </p:spPr>
        <p:txBody>
          <a:bodyPr wrap="none" rtlCol="0">
            <a:spAutoFit/>
          </a:bodyPr>
          <a:lstStyle/>
          <a:p>
            <a:r>
              <a:rPr lang="en-GB" sz="2000" dirty="0"/>
              <a:t>Facility Name, CC</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132virtualwing.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132virtualwing.org/"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hyperlink" Target="http://132virtualwing.org/" TargetMode="Externa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132virtualwing.org/" TargetMode="External"/><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132virtualwing.org/" TargetMode="External"/><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132virtualwing.org/" TargetMode="Externa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SRNTGT102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err="1"/>
              <a:t>Olenogorsk</a:t>
            </a:r>
            <a:r>
              <a:rPr lang="en-GB" sz="4000" dirty="0"/>
              <a:t> West Missile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57" name="Google Shape;57;p13">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pSp>
        <p:nvGrpSpPr>
          <p:cNvPr id="2" name="Group 1">
            <a:extLst>
              <a:ext uri="{FF2B5EF4-FFF2-40B4-BE49-F238E27FC236}">
                <a16:creationId xmlns:a16="http://schemas.microsoft.com/office/drawing/2014/main" id="{7B0A058F-49E4-4F08-5471-42A9940608D1}"/>
              </a:ext>
            </a:extLst>
          </p:cNvPr>
          <p:cNvGrpSpPr/>
          <p:nvPr/>
        </p:nvGrpSpPr>
        <p:grpSpPr>
          <a:xfrm>
            <a:off x="0" y="0"/>
            <a:ext cx="15119350" cy="1921524"/>
            <a:chOff x="0" y="0"/>
            <a:chExt cx="15119350" cy="1921524"/>
          </a:xfrm>
        </p:grpSpPr>
        <p:grpSp>
          <p:nvGrpSpPr>
            <p:cNvPr id="3" name="Group 2">
              <a:extLst>
                <a:ext uri="{FF2B5EF4-FFF2-40B4-BE49-F238E27FC236}">
                  <a16:creationId xmlns:a16="http://schemas.microsoft.com/office/drawing/2014/main" id="{AEDE4229-B006-7482-B749-04CD9160BDF1}"/>
                </a:ext>
              </a:extLst>
            </p:cNvPr>
            <p:cNvGrpSpPr/>
            <p:nvPr/>
          </p:nvGrpSpPr>
          <p:grpSpPr>
            <a:xfrm>
              <a:off x="0" y="0"/>
              <a:ext cx="15119350" cy="1921524"/>
              <a:chOff x="0" y="-1616"/>
              <a:chExt cx="15119350" cy="1921524"/>
            </a:xfrm>
          </p:grpSpPr>
          <p:sp>
            <p:nvSpPr>
              <p:cNvPr id="6" name="Rectangle 5">
                <a:extLst>
                  <a:ext uri="{FF2B5EF4-FFF2-40B4-BE49-F238E27FC236}">
                    <a16:creationId xmlns:a16="http://schemas.microsoft.com/office/drawing/2014/main" id="{30A09ACE-1D4A-548D-1830-B2DC5861315C}"/>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pic>
            <p:nvPicPr>
              <p:cNvPr id="7" name="Google Shape;70;p14">
                <a:hlinkClick r:id="rId3"/>
                <a:extLst>
                  <a:ext uri="{FF2B5EF4-FFF2-40B4-BE49-F238E27FC236}">
                    <a16:creationId xmlns:a16="http://schemas.microsoft.com/office/drawing/2014/main" id="{F9F2959A-EF4D-0469-5016-22F6DE6E673D}"/>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8" name="Group 7">
                <a:extLst>
                  <a:ext uri="{FF2B5EF4-FFF2-40B4-BE49-F238E27FC236}">
                    <a16:creationId xmlns:a16="http://schemas.microsoft.com/office/drawing/2014/main" id="{66DB0E7B-EC74-AB6B-33E8-750D0B26B2E1}"/>
                  </a:ext>
                </a:extLst>
              </p:cNvPr>
              <p:cNvGrpSpPr/>
              <p:nvPr/>
            </p:nvGrpSpPr>
            <p:grpSpPr>
              <a:xfrm>
                <a:off x="1" y="-1616"/>
                <a:ext cx="15119349" cy="1921524"/>
                <a:chOff x="1" y="-1616"/>
                <a:chExt cx="15119349" cy="1921524"/>
              </a:xfrm>
            </p:grpSpPr>
            <p:sp>
              <p:nvSpPr>
                <p:cNvPr id="14" name="Rectangle 13">
                  <a:extLst>
                    <a:ext uri="{FF2B5EF4-FFF2-40B4-BE49-F238E27FC236}">
                      <a16:creationId xmlns:a16="http://schemas.microsoft.com/office/drawing/2014/main" id="{A08E4BDA-923F-A775-391F-D9690E9C734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A7BF3DC-17A3-E428-3F7B-1AA4DFA08617}"/>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EA08195-E81A-64CD-ECD9-10E907367060}"/>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C5543E82-B824-BBF6-1825-34391604573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92C0F4E4-6D2A-87A8-7C6A-6758D83858F7}"/>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175ED48-D9AB-BCB9-CE89-5E1D3B9925D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4D96A221-7CD7-6B48-A91C-A9EE83764C02}"/>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10" name="TextBox 9">
                <a:extLst>
                  <a:ext uri="{FF2B5EF4-FFF2-40B4-BE49-F238E27FC236}">
                    <a16:creationId xmlns:a16="http://schemas.microsoft.com/office/drawing/2014/main" id="{0CCB4705-695B-FD96-EDEF-7B4C1335086B}"/>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05JAN2024 DOI:05JAN2024</a:t>
                </a:r>
              </a:p>
            </p:txBody>
          </p:sp>
          <p:sp>
            <p:nvSpPr>
              <p:cNvPr id="11" name="TextBox 10">
                <a:extLst>
                  <a:ext uri="{FF2B5EF4-FFF2-40B4-BE49-F238E27FC236}">
                    <a16:creationId xmlns:a16="http://schemas.microsoft.com/office/drawing/2014/main" id="{DBA53A9C-34E2-8E45-3039-22B3C196AC79}"/>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12" name="TextBox 11">
                <a:extLst>
                  <a:ext uri="{FF2B5EF4-FFF2-40B4-BE49-F238E27FC236}">
                    <a16:creationId xmlns:a16="http://schemas.microsoft.com/office/drawing/2014/main" id="{45E2392A-59E2-8484-C01E-85B608577F64}"/>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13" name="TextBox 12">
                <a:extLst>
                  <a:ext uri="{FF2B5EF4-FFF2-40B4-BE49-F238E27FC236}">
                    <a16:creationId xmlns:a16="http://schemas.microsoft.com/office/drawing/2014/main" id="{948EB24F-8076-2527-511C-67BCCC3E9955}"/>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4" name="Picture 3" descr="A map of different continents&#10;&#10;Description automatically generated">
              <a:extLst>
                <a:ext uri="{FF2B5EF4-FFF2-40B4-BE49-F238E27FC236}">
                  <a16:creationId xmlns:a16="http://schemas.microsoft.com/office/drawing/2014/main" id="{BB7E4C90-2702-C68F-BDFE-6570B9579E4F}"/>
                </a:ext>
              </a:extLst>
            </p:cNvPr>
            <p:cNvPicPr>
              <a:picLocks noChangeAspect="1"/>
            </p:cNvPicPr>
            <p:nvPr/>
          </p:nvPicPr>
          <p:blipFill>
            <a:blip r:embed="rId5"/>
            <a:srcRect t="6509" b="811"/>
            <a:stretch/>
          </p:blipFill>
          <p:spPr>
            <a:xfrm>
              <a:off x="9130146" y="18203"/>
              <a:ext cx="2217178" cy="1886797"/>
            </a:xfrm>
            <a:prstGeom prst="rect">
              <a:avLst/>
            </a:prstGeom>
          </p:spPr>
        </p:pic>
        <p:sp>
          <p:nvSpPr>
            <p:cNvPr id="5" name="Rectangle 4">
              <a:extLst>
                <a:ext uri="{FF2B5EF4-FFF2-40B4-BE49-F238E27FC236}">
                  <a16:creationId xmlns:a16="http://schemas.microsoft.com/office/drawing/2014/main" id="{E95084D7-24A1-ADC8-8094-3E766F4BD982}"/>
                </a:ext>
              </a:extLst>
            </p:cNvPr>
            <p:cNvSpPr/>
            <p:nvPr/>
          </p:nvSpPr>
          <p:spPr>
            <a:xfrm>
              <a:off x="10126874" y="8178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58" name="Google Shape;258;p26"/>
          <p:cNvGrpSpPr/>
          <p:nvPr/>
        </p:nvGrpSpPr>
        <p:grpSpPr>
          <a:xfrm>
            <a:off x="207725" y="2629564"/>
            <a:ext cx="519600" cy="1236436"/>
            <a:chOff x="4246325" y="4458364"/>
            <a:chExt cx="519600" cy="1236436"/>
          </a:xfrm>
        </p:grpSpPr>
        <p:cxnSp>
          <p:nvCxnSpPr>
            <p:cNvPr id="259" name="Google Shape;259;p26"/>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260" name="Google Shape;260;p26"/>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pic>
        <p:nvPicPr>
          <p:cNvPr id="269" name="Google Shape;269;p2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38" name="TextBox 37">
            <a:extLst>
              <a:ext uri="{FF2B5EF4-FFF2-40B4-BE49-F238E27FC236}">
                <a16:creationId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CATEGORIES</a:t>
            </a:r>
            <a:endParaRPr sz="4200" b="1" u="sng">
              <a:solidFill>
                <a:schemeClr val="dk1"/>
              </a:solidFill>
            </a:endParaRPr>
          </a:p>
        </p:txBody>
      </p:sp>
      <p:graphicFrame>
        <p:nvGraphicFramePr>
          <p:cNvPr id="282" name="Google Shape;282;p28"/>
          <p:cNvGraphicFramePr/>
          <p:nvPr/>
        </p:nvGraphicFramePr>
        <p:xfrm>
          <a:off x="0" y="1936050"/>
          <a:ext cx="15120025" cy="8756000"/>
        </p:xfrm>
        <a:graphic>
          <a:graphicData uri="http://schemas.openxmlformats.org/drawingml/2006/table">
            <a:tbl>
              <a:tblPr>
                <a:noFill/>
                <a:tableStyleId>{85EE82D6-AF98-40BB-A63E-5EA55E4C3481}</a:tableStyleId>
              </a:tblPr>
              <a:tblGrid>
                <a:gridCol w="1521725">
                  <a:extLst>
                    <a:ext uri="{9D8B030D-6E8A-4147-A177-3AD203B41FA5}">
                      <a16:colId xmlns:a16="http://schemas.microsoft.com/office/drawing/2014/main" val="20000"/>
                    </a:ext>
                  </a:extLst>
                </a:gridCol>
                <a:gridCol w="3755725">
                  <a:extLst>
                    <a:ext uri="{9D8B030D-6E8A-4147-A177-3AD203B41FA5}">
                      <a16:colId xmlns:a16="http://schemas.microsoft.com/office/drawing/2014/main" val="20001"/>
                    </a:ext>
                  </a:extLst>
                </a:gridCol>
                <a:gridCol w="9842575">
                  <a:extLst>
                    <a:ext uri="{9D8B030D-6E8A-4147-A177-3AD203B41FA5}">
                      <a16:colId xmlns:a16="http://schemas.microsoft.com/office/drawing/2014/main" val="20002"/>
                    </a:ext>
                  </a:extLst>
                </a:gridCol>
              </a:tblGrid>
              <a:tr h="875600">
                <a:tc>
                  <a:txBody>
                    <a:bodyPr/>
                    <a:lstStyle/>
                    <a:p>
                      <a:pPr marL="0" lvl="0" indent="0" algn="ctr" rtl="0">
                        <a:lnSpc>
                          <a:spcPct val="115000"/>
                        </a:lnSpc>
                        <a:spcBef>
                          <a:spcPts val="0"/>
                        </a:spcBef>
                        <a:spcAft>
                          <a:spcPts val="0"/>
                        </a:spcAft>
                        <a:buNone/>
                      </a:pPr>
                      <a:r>
                        <a:rPr lang="fr" sz="1800" b="1">
                          <a:solidFill>
                            <a:srgbClr val="FFFFFF"/>
                          </a:solidFill>
                        </a:rPr>
                        <a:t>First Digit</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Category Description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fr" sz="1800" b="1">
                          <a:solidFill>
                            <a:srgbClr val="FFFFFF"/>
                          </a:solidFill>
                        </a:rPr>
                        <a:t>Definition</a:t>
                      </a:r>
                      <a:endParaRPr sz="1800" b="1">
                        <a:solidFill>
                          <a:srgbClr val="FFFFFF"/>
                        </a:solidFill>
                      </a:endParaRPr>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875600">
                <a:tc>
                  <a:txBody>
                    <a:bodyPr/>
                    <a:lstStyle/>
                    <a:p>
                      <a:pPr marL="0" lvl="0" indent="0" algn="ctr" rtl="0">
                        <a:lnSpc>
                          <a:spcPct val="115000"/>
                        </a:lnSpc>
                        <a:spcBef>
                          <a:spcPts val="0"/>
                        </a:spcBef>
                        <a:spcAft>
                          <a:spcPts val="0"/>
                        </a:spcAft>
                        <a:buNone/>
                      </a:pPr>
                      <a:r>
                        <a:rPr lang="fr" sz="1800" b="1"/>
                        <a:t>1</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ctr" rtl="0">
                        <a:lnSpc>
                          <a:spcPct val="115000"/>
                        </a:lnSpc>
                        <a:spcBef>
                          <a:spcPts val="0"/>
                        </a:spcBef>
                        <a:spcAft>
                          <a:spcPts val="0"/>
                        </a:spcAft>
                        <a:buNone/>
                      </a:pPr>
                      <a:r>
                        <a:rPr lang="fr" sz="1800" b="1"/>
                        <a:t>Military Installations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tc>
                  <a:txBody>
                    <a:bodyPr/>
                    <a:lstStyle/>
                    <a:p>
                      <a:pPr marL="0" lvl="0" indent="0" algn="l" rtl="0">
                        <a:lnSpc>
                          <a:spcPct val="115000"/>
                        </a:lnSpc>
                        <a:spcBef>
                          <a:spcPts val="0"/>
                        </a:spcBef>
                        <a:spcAft>
                          <a:spcPts val="0"/>
                        </a:spcAft>
                        <a:buNone/>
                      </a:pPr>
                      <a:r>
                        <a:rPr lang="fr" sz="1800"/>
                        <a:t>Facilities supporting military operations, including bases, hospitals, and storage.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2DD8D"/>
                    </a:solidFill>
                  </a:tcPr>
                </a:tc>
                <a:extLst>
                  <a:ext uri="{0D108BD9-81ED-4DB2-BD59-A6C34878D82A}">
                    <a16:rowId xmlns:a16="http://schemas.microsoft.com/office/drawing/2014/main" val="10001"/>
                  </a:ext>
                </a:extLst>
              </a:tr>
              <a:tr h="875600">
                <a:tc>
                  <a:txBody>
                    <a:bodyPr/>
                    <a:lstStyle/>
                    <a:p>
                      <a:pPr marL="0" lvl="0" indent="0" algn="ctr" rtl="0">
                        <a:lnSpc>
                          <a:spcPct val="115000"/>
                        </a:lnSpc>
                        <a:spcBef>
                          <a:spcPts val="0"/>
                        </a:spcBef>
                        <a:spcAft>
                          <a:spcPts val="0"/>
                        </a:spcAft>
                        <a:buNone/>
                      </a:pPr>
                      <a:r>
                        <a:rPr lang="fr" sz="1800" b="1"/>
                        <a:t>2</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ctr" rtl="0">
                        <a:lnSpc>
                          <a:spcPct val="115000"/>
                        </a:lnSpc>
                        <a:spcBef>
                          <a:spcPts val="0"/>
                        </a:spcBef>
                        <a:spcAft>
                          <a:spcPts val="0"/>
                        </a:spcAft>
                        <a:buNone/>
                      </a:pPr>
                      <a:r>
                        <a:rPr lang="fr" sz="1800" b="1"/>
                        <a:t>Energy and Utilities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tc>
                  <a:txBody>
                    <a:bodyPr/>
                    <a:lstStyle/>
                    <a:p>
                      <a:pPr marL="0" lvl="0" indent="0" algn="l" rtl="0">
                        <a:lnSpc>
                          <a:spcPct val="115000"/>
                        </a:lnSpc>
                        <a:spcBef>
                          <a:spcPts val="0"/>
                        </a:spcBef>
                        <a:spcAft>
                          <a:spcPts val="0"/>
                        </a:spcAft>
                        <a:buNone/>
                      </a:pPr>
                      <a:r>
                        <a:rPr lang="fr" sz="1800"/>
                        <a:t>Infrastructure supporting energy production, storage, and distribution, including water and gas.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5B3FF"/>
                    </a:solidFill>
                  </a:tcPr>
                </a:tc>
                <a:extLst>
                  <a:ext uri="{0D108BD9-81ED-4DB2-BD59-A6C34878D82A}">
                    <a16:rowId xmlns:a16="http://schemas.microsoft.com/office/drawing/2014/main" val="10002"/>
                  </a:ext>
                </a:extLst>
              </a:tr>
              <a:tr h="875600">
                <a:tc>
                  <a:txBody>
                    <a:bodyPr/>
                    <a:lstStyle/>
                    <a:p>
                      <a:pPr marL="0" lvl="0" indent="0" algn="ctr" rtl="0">
                        <a:lnSpc>
                          <a:spcPct val="115000"/>
                        </a:lnSpc>
                        <a:spcBef>
                          <a:spcPts val="0"/>
                        </a:spcBef>
                        <a:spcAft>
                          <a:spcPts val="0"/>
                        </a:spcAft>
                        <a:buNone/>
                      </a:pPr>
                      <a:r>
                        <a:rPr lang="fr" sz="1800" b="1"/>
                        <a:t>3</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ctr" rtl="0">
                        <a:lnSpc>
                          <a:spcPct val="115000"/>
                        </a:lnSpc>
                        <a:spcBef>
                          <a:spcPts val="0"/>
                        </a:spcBef>
                        <a:spcAft>
                          <a:spcPts val="0"/>
                        </a:spcAft>
                        <a:buNone/>
                      </a:pPr>
                      <a:r>
                        <a:rPr lang="fr" sz="1800" b="1"/>
                        <a:t>Transportation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tc>
                  <a:txBody>
                    <a:bodyPr/>
                    <a:lstStyle/>
                    <a:p>
                      <a:pPr marL="0" lvl="0" indent="0" algn="l" rtl="0">
                        <a:lnSpc>
                          <a:spcPct val="115000"/>
                        </a:lnSpc>
                        <a:spcBef>
                          <a:spcPts val="0"/>
                        </a:spcBef>
                        <a:spcAft>
                          <a:spcPts val="0"/>
                        </a:spcAft>
                        <a:buNone/>
                      </a:pPr>
                      <a:r>
                        <a:rPr lang="fr" sz="1800"/>
                        <a:t>Systems supporting the movement of goods and people, including air, sea, rail, and road transport.</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3A068"/>
                    </a:solidFill>
                  </a:tcPr>
                </a:tc>
                <a:extLst>
                  <a:ext uri="{0D108BD9-81ED-4DB2-BD59-A6C34878D82A}">
                    <a16:rowId xmlns:a16="http://schemas.microsoft.com/office/drawing/2014/main" val="10003"/>
                  </a:ext>
                </a:extLst>
              </a:tr>
              <a:tr h="875600">
                <a:tc>
                  <a:txBody>
                    <a:bodyPr/>
                    <a:lstStyle/>
                    <a:p>
                      <a:pPr marL="0" lvl="0" indent="0" algn="ctr" rtl="0">
                        <a:lnSpc>
                          <a:spcPct val="115000"/>
                        </a:lnSpc>
                        <a:spcBef>
                          <a:spcPts val="0"/>
                        </a:spcBef>
                        <a:spcAft>
                          <a:spcPts val="0"/>
                        </a:spcAft>
                        <a:buNone/>
                      </a:pPr>
                      <a:r>
                        <a:rPr lang="fr" sz="1800" b="1"/>
                        <a:t>4</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ctr" rtl="0">
                        <a:lnSpc>
                          <a:spcPct val="115000"/>
                        </a:lnSpc>
                        <a:spcBef>
                          <a:spcPts val="0"/>
                        </a:spcBef>
                        <a:spcAft>
                          <a:spcPts val="0"/>
                        </a:spcAft>
                        <a:buNone/>
                      </a:pPr>
                      <a:r>
                        <a:rPr lang="fr" sz="1800" b="1"/>
                        <a:t>Communication and Surveillance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tc>
                  <a:txBody>
                    <a:bodyPr/>
                    <a:lstStyle/>
                    <a:p>
                      <a:pPr marL="0" lvl="0" indent="0" algn="l" rtl="0">
                        <a:lnSpc>
                          <a:spcPct val="115000"/>
                        </a:lnSpc>
                        <a:spcBef>
                          <a:spcPts val="0"/>
                        </a:spcBef>
                        <a:spcAft>
                          <a:spcPts val="0"/>
                        </a:spcAft>
                        <a:buNone/>
                      </a:pPr>
                      <a:r>
                        <a:rPr lang="fr" sz="1800"/>
                        <a:t>Systems for communication and intelligence gathering to support military and civilian security.</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61C8"/>
                    </a:solidFill>
                  </a:tcPr>
                </a:tc>
                <a:extLst>
                  <a:ext uri="{0D108BD9-81ED-4DB2-BD59-A6C34878D82A}">
                    <a16:rowId xmlns:a16="http://schemas.microsoft.com/office/drawing/2014/main" val="10004"/>
                  </a:ext>
                </a:extLst>
              </a:tr>
              <a:tr h="875600">
                <a:tc>
                  <a:txBody>
                    <a:bodyPr/>
                    <a:lstStyle/>
                    <a:p>
                      <a:pPr marL="0" lvl="0" indent="0" algn="ctr" rtl="0">
                        <a:lnSpc>
                          <a:spcPct val="115000"/>
                        </a:lnSpc>
                        <a:spcBef>
                          <a:spcPts val="0"/>
                        </a:spcBef>
                        <a:spcAft>
                          <a:spcPts val="0"/>
                        </a:spcAft>
                        <a:buNone/>
                      </a:pPr>
                      <a:r>
                        <a:rPr lang="fr" sz="1800" b="1"/>
                        <a:t>5</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ctr" rtl="0">
                        <a:lnSpc>
                          <a:spcPct val="115000"/>
                        </a:lnSpc>
                        <a:spcBef>
                          <a:spcPts val="0"/>
                        </a:spcBef>
                        <a:spcAft>
                          <a:spcPts val="0"/>
                        </a:spcAft>
                        <a:buNone/>
                      </a:pPr>
                      <a:r>
                        <a:rPr lang="fr" sz="1800" b="1"/>
                        <a:t>Industrial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tc>
                  <a:txBody>
                    <a:bodyPr/>
                    <a:lstStyle/>
                    <a:p>
                      <a:pPr marL="0" lvl="0" indent="0" algn="l" rtl="0">
                        <a:lnSpc>
                          <a:spcPct val="115000"/>
                        </a:lnSpc>
                        <a:spcBef>
                          <a:spcPts val="0"/>
                        </a:spcBef>
                        <a:spcAft>
                          <a:spcPts val="0"/>
                        </a:spcAft>
                        <a:buNone/>
                      </a:pPr>
                      <a:r>
                        <a:rPr lang="fr" sz="1800"/>
                        <a:t>Facilities involved in the production of goods and services, particularly for national defense.</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E9E9E"/>
                    </a:solidFill>
                  </a:tcPr>
                </a:tc>
                <a:extLst>
                  <a:ext uri="{0D108BD9-81ED-4DB2-BD59-A6C34878D82A}">
                    <a16:rowId xmlns:a16="http://schemas.microsoft.com/office/drawing/2014/main" val="10005"/>
                  </a:ext>
                </a:extLst>
              </a:tr>
              <a:tr h="875600">
                <a:tc>
                  <a:txBody>
                    <a:bodyPr/>
                    <a:lstStyle/>
                    <a:p>
                      <a:pPr marL="0" lvl="0" indent="0" algn="ctr" rtl="0">
                        <a:lnSpc>
                          <a:spcPct val="115000"/>
                        </a:lnSpc>
                        <a:spcBef>
                          <a:spcPts val="0"/>
                        </a:spcBef>
                        <a:spcAft>
                          <a:spcPts val="0"/>
                        </a:spcAft>
                        <a:buNone/>
                      </a:pPr>
                      <a:r>
                        <a:rPr lang="fr" sz="1800" b="1"/>
                        <a:t>6</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ctr" rtl="0">
                        <a:lnSpc>
                          <a:spcPct val="115000"/>
                        </a:lnSpc>
                        <a:spcBef>
                          <a:spcPts val="0"/>
                        </a:spcBef>
                        <a:spcAft>
                          <a:spcPts val="0"/>
                        </a:spcAft>
                        <a:buNone/>
                      </a:pPr>
                      <a:r>
                        <a:rPr lang="fr" sz="1800" b="1"/>
                        <a:t>Government and Civilian Infrastructure</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tc>
                  <a:txBody>
                    <a:bodyPr/>
                    <a:lstStyle/>
                    <a:p>
                      <a:pPr marL="0" lvl="0" indent="0" algn="l" rtl="0">
                        <a:lnSpc>
                          <a:spcPct val="115000"/>
                        </a:lnSpc>
                        <a:spcBef>
                          <a:spcPts val="0"/>
                        </a:spcBef>
                        <a:spcAft>
                          <a:spcPts val="0"/>
                        </a:spcAft>
                        <a:buNone/>
                      </a:pPr>
                      <a:r>
                        <a:rPr lang="fr" sz="1800"/>
                        <a:t>Infrastructure supporting government functions, public safety, and essential services.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74EA7"/>
                    </a:solidFill>
                  </a:tcPr>
                </a:tc>
                <a:extLst>
                  <a:ext uri="{0D108BD9-81ED-4DB2-BD59-A6C34878D82A}">
                    <a16:rowId xmlns:a16="http://schemas.microsoft.com/office/drawing/2014/main" val="10006"/>
                  </a:ext>
                </a:extLst>
              </a:tr>
              <a:tr h="875600">
                <a:tc>
                  <a:txBody>
                    <a:bodyPr/>
                    <a:lstStyle/>
                    <a:p>
                      <a:pPr marL="0" lvl="0" indent="0" algn="ctr" rtl="0">
                        <a:lnSpc>
                          <a:spcPct val="115000"/>
                        </a:lnSpc>
                        <a:spcBef>
                          <a:spcPts val="0"/>
                        </a:spcBef>
                        <a:spcAft>
                          <a:spcPts val="0"/>
                        </a:spcAft>
                        <a:buNone/>
                      </a:pPr>
                      <a:r>
                        <a:rPr lang="fr" sz="1800" b="1"/>
                        <a:t>7</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ctr" rtl="0">
                        <a:lnSpc>
                          <a:spcPct val="115000"/>
                        </a:lnSpc>
                        <a:spcBef>
                          <a:spcPts val="0"/>
                        </a:spcBef>
                        <a:spcAft>
                          <a:spcPts val="0"/>
                        </a:spcAft>
                        <a:buNone/>
                      </a:pPr>
                      <a:r>
                        <a:rPr lang="fr" sz="1800" b="1"/>
                        <a:t>Military Equipment</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tc>
                  <a:txBody>
                    <a:bodyPr/>
                    <a:lstStyle/>
                    <a:p>
                      <a:pPr marL="0" lvl="0" indent="0" algn="l" rtl="0">
                        <a:lnSpc>
                          <a:spcPct val="115000"/>
                        </a:lnSpc>
                        <a:spcBef>
                          <a:spcPts val="0"/>
                        </a:spcBef>
                        <a:spcAft>
                          <a:spcPts val="0"/>
                        </a:spcAft>
                        <a:buNone/>
                      </a:pPr>
                      <a:r>
                        <a:rPr lang="fr" sz="1800"/>
                        <a:t>Equipment used by military forces, including vehicles, aircraft, and weapons.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3A666"/>
                    </a:solidFill>
                  </a:tcPr>
                </a:tc>
                <a:extLst>
                  <a:ext uri="{0D108BD9-81ED-4DB2-BD59-A6C34878D82A}">
                    <a16:rowId xmlns:a16="http://schemas.microsoft.com/office/drawing/2014/main" val="10007"/>
                  </a:ext>
                </a:extLst>
              </a:tr>
              <a:tr h="875600">
                <a:tc>
                  <a:txBody>
                    <a:bodyPr/>
                    <a:lstStyle/>
                    <a:p>
                      <a:pPr marL="0" lvl="0" indent="0" algn="ctr" rtl="0">
                        <a:lnSpc>
                          <a:spcPct val="115000"/>
                        </a:lnSpc>
                        <a:spcBef>
                          <a:spcPts val="0"/>
                        </a:spcBef>
                        <a:spcAft>
                          <a:spcPts val="0"/>
                        </a:spcAft>
                        <a:buNone/>
                      </a:pPr>
                      <a:r>
                        <a:rPr lang="fr" sz="1800" b="1"/>
                        <a:t>8</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fr" sz="1800" b="1"/>
                        <a:t>Environmental and Cultural Sites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tc>
                  <a:txBody>
                    <a:bodyPr/>
                    <a:lstStyle/>
                    <a:p>
                      <a:pPr marL="0" lvl="0" indent="0" algn="l" rtl="0">
                        <a:lnSpc>
                          <a:spcPct val="115000"/>
                        </a:lnSpc>
                        <a:spcBef>
                          <a:spcPts val="0"/>
                        </a:spcBef>
                        <a:spcAft>
                          <a:spcPts val="0"/>
                        </a:spcAft>
                        <a:buNone/>
                      </a:pPr>
                      <a:r>
                        <a:rPr lang="fr" sz="1800"/>
                        <a:t>Locations and resources critical for ecological conservation and cultural preservation.</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1C232"/>
                    </a:solidFill>
                  </a:tcPr>
                </a:tc>
                <a:extLst>
                  <a:ext uri="{0D108BD9-81ED-4DB2-BD59-A6C34878D82A}">
                    <a16:rowId xmlns:a16="http://schemas.microsoft.com/office/drawing/2014/main" val="10008"/>
                  </a:ext>
                </a:extLst>
              </a:tr>
              <a:tr h="875600">
                <a:tc>
                  <a:txBody>
                    <a:bodyPr/>
                    <a:lstStyle/>
                    <a:p>
                      <a:pPr marL="0" lvl="0" indent="0" algn="ctr" rtl="0">
                        <a:lnSpc>
                          <a:spcPct val="115000"/>
                        </a:lnSpc>
                        <a:spcBef>
                          <a:spcPts val="0"/>
                        </a:spcBef>
                        <a:spcAft>
                          <a:spcPts val="0"/>
                        </a:spcAft>
                        <a:buNone/>
                      </a:pPr>
                      <a:r>
                        <a:rPr lang="fr" sz="1800" b="1"/>
                        <a:t>9</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ctr" rtl="0">
                        <a:lnSpc>
                          <a:spcPct val="115000"/>
                        </a:lnSpc>
                        <a:spcBef>
                          <a:spcPts val="0"/>
                        </a:spcBef>
                        <a:spcAft>
                          <a:spcPts val="0"/>
                        </a:spcAft>
                        <a:buNone/>
                      </a:pPr>
                      <a:r>
                        <a:rPr lang="fr" sz="1800" b="1"/>
                        <a:t>Special Facilities</a:t>
                      </a:r>
                      <a:endParaRPr sz="1800" b="1"/>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tc>
                  <a:txBody>
                    <a:bodyPr/>
                    <a:lstStyle/>
                    <a:p>
                      <a:pPr marL="0" lvl="0" indent="0" algn="l" rtl="0">
                        <a:lnSpc>
                          <a:spcPct val="115000"/>
                        </a:lnSpc>
                        <a:spcBef>
                          <a:spcPts val="0"/>
                        </a:spcBef>
                        <a:spcAft>
                          <a:spcPts val="0"/>
                        </a:spcAft>
                        <a:buNone/>
                      </a:pPr>
                      <a:r>
                        <a:rPr lang="fr" sz="1800"/>
                        <a:t>High-security or strategic locations for research, weapons, and other specialized operations.</a:t>
                      </a:r>
                      <a:endParaRPr sz="1800"/>
                    </a:p>
                  </a:txBody>
                  <a:tcPr marL="28575" marR="28575" marT="19050" marB="1905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4D79"/>
                    </a:solidFill>
                  </a:tcPr>
                </a:tc>
                <a:extLst>
                  <a:ext uri="{0D108BD9-81ED-4DB2-BD59-A6C34878D82A}">
                    <a16:rowId xmlns:a16="http://schemas.microsoft.com/office/drawing/2014/main" val="10009"/>
                  </a:ext>
                </a:extLst>
              </a:tr>
            </a:tbl>
          </a:graphicData>
        </a:graphic>
      </p:graphicFrame>
      <p:pic>
        <p:nvPicPr>
          <p:cNvPr id="283" name="Google Shape;283;p2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9"/>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89" name="Google Shape;289;p29"/>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C2DD8D"/>
                    </a:solidFill>
                  </a:tcPr>
                </a:tc>
                <a:tc gridSpan="2">
                  <a:txBody>
                    <a:bodyPr/>
                    <a:lstStyle/>
                    <a:p>
                      <a:pPr marL="0" lvl="0" indent="0" algn="ctr" rtl="0">
                        <a:lnSpc>
                          <a:spcPct val="115000"/>
                        </a:lnSpc>
                        <a:spcBef>
                          <a:spcPts val="0"/>
                        </a:spcBef>
                        <a:spcAft>
                          <a:spcPts val="0"/>
                        </a:spcAft>
                        <a:buNone/>
                      </a:pPr>
                      <a:r>
                        <a:rPr lang="fr" b="1"/>
                        <a:t>Military Installations</a:t>
                      </a:r>
                      <a:endParaRPr b="1"/>
                    </a:p>
                  </a:txBody>
                  <a:tcPr marL="28575" marR="28575" marT="19050" marB="19050" anchor="ctr">
                    <a:solidFill>
                      <a:srgbClr val="C2DD8D"/>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Facilities supporting military operations, including bases, hospitals, and storage.</a:t>
                      </a:r>
                      <a:endParaRPr/>
                    </a:p>
                  </a:txBody>
                  <a:tcPr marL="28575" marR="28575" marT="19050" marB="19050" anchor="ctr">
                    <a:solidFill>
                      <a:srgbClr val="C2DD8D"/>
                    </a:solidFill>
                  </a:tcPr>
                </a:tc>
                <a:extLst>
                  <a:ext uri="{0D108BD9-81ED-4DB2-BD59-A6C34878D82A}">
                    <a16:rowId xmlns:a16="http://schemas.microsoft.com/office/drawing/2014/main" val="1000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Headquarters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Central command location for military leadership and strategic decision-making.</a:t>
                      </a:r>
                      <a:endParaRPr/>
                    </a:p>
                  </a:txBody>
                  <a:tcPr marL="28575" marR="28575" marT="19050" marB="19050" anchor="ctr">
                    <a:solidFill>
                      <a:srgbClr val="DEECC3"/>
                    </a:solidFill>
                  </a:tcPr>
                </a:tc>
                <a:extLst>
                  <a:ext uri="{0D108BD9-81ED-4DB2-BD59-A6C34878D82A}">
                    <a16:rowId xmlns:a16="http://schemas.microsoft.com/office/drawing/2014/main" val="1000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Command and Control (C2) Centers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that manage and coordinate military operations in real time.</a:t>
                      </a:r>
                      <a:endParaRPr/>
                    </a:p>
                  </a:txBody>
                  <a:tcPr marL="28575" marR="28575" marT="19050" marB="19050" anchor="ctr">
                    <a:solidFill>
                      <a:srgbClr val="DEECC3"/>
                    </a:solidFill>
                  </a:tcPr>
                </a:tc>
                <a:extLst>
                  <a:ext uri="{0D108BD9-81ED-4DB2-BD59-A6C34878D82A}">
                    <a16:rowId xmlns:a16="http://schemas.microsoft.com/office/drawing/2014/main" val="1000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Airfields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for military aircraft operations, including takeoff, landing, and storage.</a:t>
                      </a:r>
                      <a:endParaRPr/>
                    </a:p>
                  </a:txBody>
                  <a:tcPr marL="28575" marR="28575" marT="19050" marB="19050" anchor="ctr">
                    <a:solidFill>
                      <a:srgbClr val="DEECC3"/>
                    </a:solidFill>
                  </a:tcPr>
                </a:tc>
                <a:extLst>
                  <a:ext uri="{0D108BD9-81ED-4DB2-BD59-A6C34878D82A}">
                    <a16:rowId xmlns:a16="http://schemas.microsoft.com/office/drawing/2014/main" val="1000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Army Bases/Installations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Facilities housing military units, vehicles, and equipment for ground operations.</a:t>
                      </a:r>
                      <a:endParaRPr/>
                    </a:p>
                  </a:txBody>
                  <a:tcPr marL="28575" marR="28575" marT="19050" marB="19050" anchor="ctr">
                    <a:solidFill>
                      <a:srgbClr val="DEECC3"/>
                    </a:solidFill>
                  </a:tcPr>
                </a:tc>
                <a:extLst>
                  <a:ext uri="{0D108BD9-81ED-4DB2-BD59-A6C34878D82A}">
                    <a16:rowId xmlns:a16="http://schemas.microsoft.com/office/drawing/2014/main" val="1000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Naval Installations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Coastal or inland facilities supporting naval operations, including shipyards and ports.</a:t>
                      </a:r>
                      <a:endParaRPr/>
                    </a:p>
                  </a:txBody>
                  <a:tcPr marL="28575" marR="28575" marT="19050" marB="19050" anchor="ctr">
                    <a:solidFill>
                      <a:srgbClr val="DEECC3"/>
                    </a:solidFill>
                  </a:tcPr>
                </a:tc>
                <a:extLst>
                  <a:ext uri="{0D108BD9-81ED-4DB2-BD59-A6C34878D82A}">
                    <a16:rowId xmlns:a16="http://schemas.microsoft.com/office/drawing/2014/main" val="1000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dirty="0"/>
                        <a:t>Ammunition Depots</a:t>
                      </a:r>
                      <a:endParaRPr dirty="0"/>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dirty="0"/>
                        <a:t>Storage sites for weapons, ammunition, and military supplies.</a:t>
                      </a:r>
                      <a:endParaRPr dirty="0"/>
                    </a:p>
                  </a:txBody>
                  <a:tcPr marL="28575" marR="28575" marT="19050" marB="19050" anchor="ctr">
                    <a:solidFill>
                      <a:srgbClr val="DEECC3"/>
                    </a:solidFill>
                  </a:tcPr>
                </a:tc>
                <a:extLst>
                  <a:ext uri="{0D108BD9-81ED-4DB2-BD59-A6C34878D82A}">
                    <a16:rowId xmlns:a16="http://schemas.microsoft.com/office/drawing/2014/main" val="1000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Training Areas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Locations used for military personnel to train in combat and operational scenarios.</a:t>
                      </a:r>
                      <a:endParaRPr/>
                    </a:p>
                  </a:txBody>
                  <a:tcPr marL="28575" marR="28575" marT="19050" marB="19050" anchor="ctr">
                    <a:solidFill>
                      <a:srgbClr val="DEECC3"/>
                    </a:solidFill>
                  </a:tcPr>
                </a:tc>
                <a:extLst>
                  <a:ext uri="{0D108BD9-81ED-4DB2-BD59-A6C34878D82A}">
                    <a16:rowId xmlns:a16="http://schemas.microsoft.com/office/drawing/2014/main" val="1000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Storage and Maintenance Facilities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Sites for storing and maintaining military equipment, vehicles, and supplies.</a:t>
                      </a:r>
                      <a:endParaRPr/>
                    </a:p>
                  </a:txBody>
                  <a:tcPr marL="28575" marR="28575" marT="19050" marB="19050" anchor="ctr">
                    <a:solidFill>
                      <a:srgbClr val="DEECC3"/>
                    </a:solidFill>
                  </a:tcPr>
                </a:tc>
                <a:extLst>
                  <a:ext uri="{0D108BD9-81ED-4DB2-BD59-A6C34878D82A}">
                    <a16:rowId xmlns:a16="http://schemas.microsoft.com/office/drawing/2014/main" val="1000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Military Hospitals</a:t>
                      </a:r>
                      <a:endParaRPr/>
                    </a:p>
                  </a:txBody>
                  <a:tcPr marL="28575" marR="28575" marT="19050" marB="19050" anchor="ctr">
                    <a:solidFill>
                      <a:srgbClr val="DEECC3"/>
                    </a:solidFill>
                  </a:tcPr>
                </a:tc>
                <a:tc>
                  <a:txBody>
                    <a:bodyPr/>
                    <a:lstStyle/>
                    <a:p>
                      <a:pPr marL="0" lvl="0" indent="0" algn="l" rtl="0">
                        <a:lnSpc>
                          <a:spcPct val="115000"/>
                        </a:lnSpc>
                        <a:spcBef>
                          <a:spcPts val="0"/>
                        </a:spcBef>
                        <a:spcAft>
                          <a:spcPts val="0"/>
                        </a:spcAft>
                        <a:buNone/>
                      </a:pPr>
                      <a:r>
                        <a:rPr lang="fr"/>
                        <a:t>Medical facilities dedicated to treating military personnel.</a:t>
                      </a:r>
                      <a:endParaRPr/>
                    </a:p>
                  </a:txBody>
                  <a:tcPr marL="28575" marR="28575" marT="19050" marB="19050" anchor="ctr">
                    <a:solidFill>
                      <a:srgbClr val="DEECC3"/>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65B3FF"/>
                    </a:solidFill>
                  </a:tcPr>
                </a:tc>
                <a:tc gridSpan="2">
                  <a:txBody>
                    <a:bodyPr/>
                    <a:lstStyle/>
                    <a:p>
                      <a:pPr marL="0" lvl="0" indent="0" algn="ctr" rtl="0">
                        <a:lnSpc>
                          <a:spcPct val="115000"/>
                        </a:lnSpc>
                        <a:spcBef>
                          <a:spcPts val="0"/>
                        </a:spcBef>
                        <a:spcAft>
                          <a:spcPts val="0"/>
                        </a:spcAft>
                        <a:buNone/>
                      </a:pPr>
                      <a:r>
                        <a:rPr lang="fr" b="1"/>
                        <a:t>Energy and Utilities</a:t>
                      </a:r>
                      <a:endParaRPr b="1"/>
                    </a:p>
                  </a:txBody>
                  <a:tcPr marL="28575" marR="28575" marT="19050" marB="19050" anchor="ctr">
                    <a:solidFill>
                      <a:srgbClr val="65B3FF"/>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Infrastructure supporting energy production, storage, and distribution, including water and gas.</a:t>
                      </a:r>
                      <a:endParaRPr/>
                    </a:p>
                  </a:txBody>
                  <a:tcPr marL="28575" marR="28575" marT="19050" marB="19050" anchor="ctr">
                    <a:solidFill>
                      <a:srgbClr val="65B3FF"/>
                    </a:solidFill>
                  </a:tcPr>
                </a:tc>
                <a:extLst>
                  <a:ext uri="{0D108BD9-81ED-4DB2-BD59-A6C34878D82A}">
                    <a16:rowId xmlns:a16="http://schemas.microsoft.com/office/drawing/2014/main" val="1001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Distribution Network</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for distributing electricity and energy from generation to end-users.</a:t>
                      </a:r>
                      <a:endParaRPr/>
                    </a:p>
                  </a:txBody>
                  <a:tcPr marL="28575" marR="28575" marT="19050" marB="19050" anchor="ctr">
                    <a:solidFill>
                      <a:srgbClr val="BCDEFF"/>
                    </a:solidFill>
                  </a:tcPr>
                </a:tc>
                <a:extLst>
                  <a:ext uri="{0D108BD9-81ED-4DB2-BD59-A6C34878D82A}">
                    <a16:rowId xmlns:a16="http://schemas.microsoft.com/office/drawing/2014/main" val="1001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Energy Storage</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storing energy for later use, including batteries and hydro storage.</a:t>
                      </a:r>
                      <a:endParaRPr/>
                    </a:p>
                  </a:txBody>
                  <a:tcPr marL="28575" marR="28575" marT="19050" marB="19050" anchor="ctr">
                    <a:solidFill>
                      <a:srgbClr val="BCDEFF"/>
                    </a:solidFill>
                  </a:tcPr>
                </a:tc>
                <a:extLst>
                  <a:ext uri="{0D108BD9-81ED-4DB2-BD59-A6C34878D82A}">
                    <a16:rowId xmlns:a16="http://schemas.microsoft.com/office/drawing/2014/main" val="1001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Power Plants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where electricity is generated using various sources of energy.</a:t>
                      </a:r>
                      <a:endParaRPr/>
                    </a:p>
                  </a:txBody>
                  <a:tcPr marL="28575" marR="28575" marT="19050" marB="19050" anchor="ctr">
                    <a:solidFill>
                      <a:srgbClr val="BCDEFF"/>
                    </a:solidFill>
                  </a:tcPr>
                </a:tc>
                <a:extLst>
                  <a:ext uri="{0D108BD9-81ED-4DB2-BD59-A6C34878D82A}">
                    <a16:rowId xmlns:a16="http://schemas.microsoft.com/office/drawing/2014/main" val="1001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Oil Refineries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where crude oil is processed into usable products like gasoline and diesel.</a:t>
                      </a:r>
                      <a:endParaRPr/>
                    </a:p>
                  </a:txBody>
                  <a:tcPr marL="28575" marR="28575" marT="19050" marB="19050" anchor="ctr">
                    <a:solidFill>
                      <a:srgbClr val="BCDEFF"/>
                    </a:solidFill>
                  </a:tcPr>
                </a:tc>
                <a:extLst>
                  <a:ext uri="{0D108BD9-81ED-4DB2-BD59-A6C34878D82A}">
                    <a16:rowId xmlns:a16="http://schemas.microsoft.com/office/drawing/2014/main" val="1001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Gas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related to the extraction, storage, and distribution of natural gas.</a:t>
                      </a:r>
                      <a:endParaRPr/>
                    </a:p>
                  </a:txBody>
                  <a:tcPr marL="28575" marR="28575" marT="19050" marB="19050" anchor="ctr">
                    <a:solidFill>
                      <a:srgbClr val="BCDEFF"/>
                    </a:solidFill>
                  </a:tcPr>
                </a:tc>
                <a:extLst>
                  <a:ext uri="{0D108BD9-81ED-4DB2-BD59-A6C34878D82A}">
                    <a16:rowId xmlns:a16="http://schemas.microsoft.com/office/drawing/2014/main" val="1001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Geothermal Facilities</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Sites generating electricity using heat from beneath the Earth's surface.</a:t>
                      </a:r>
                      <a:endParaRPr/>
                    </a:p>
                  </a:txBody>
                  <a:tcPr marL="28575" marR="28575" marT="19050" marB="19050" anchor="ctr">
                    <a:solidFill>
                      <a:srgbClr val="BCDEFF"/>
                    </a:solidFill>
                  </a:tcPr>
                </a:tc>
                <a:extLst>
                  <a:ext uri="{0D108BD9-81ED-4DB2-BD59-A6C34878D82A}">
                    <a16:rowId xmlns:a16="http://schemas.microsoft.com/office/drawing/2014/main" val="1001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Renewable Energy (Solar, Wind)</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harness solar and wind power to generate electricity.</a:t>
                      </a:r>
                      <a:endParaRPr/>
                    </a:p>
                  </a:txBody>
                  <a:tcPr marL="28575" marR="28575" marT="19050" marB="19050" anchor="ctr">
                    <a:solidFill>
                      <a:srgbClr val="BCDEFF"/>
                    </a:solidFill>
                  </a:tcPr>
                </a:tc>
                <a:extLst>
                  <a:ext uri="{0D108BD9-81ED-4DB2-BD59-A6C34878D82A}">
                    <a16:rowId xmlns:a16="http://schemas.microsoft.com/office/drawing/2014/main" val="1001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Distribution</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Infrastructure that delivers clean water to homes, businesses, and military bases.</a:t>
                      </a:r>
                      <a:endParaRPr/>
                    </a:p>
                  </a:txBody>
                  <a:tcPr marL="28575" marR="28575" marT="19050" marB="19050" anchor="ctr">
                    <a:solidFill>
                      <a:srgbClr val="BCDEFF"/>
                    </a:solidFill>
                  </a:tcPr>
                </a:tc>
                <a:extLst>
                  <a:ext uri="{0D108BD9-81ED-4DB2-BD59-A6C34878D82A}">
                    <a16:rowId xmlns:a16="http://schemas.microsoft.com/office/drawing/2014/main" val="1001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Water Treatment</a:t>
                      </a:r>
                      <a:endParaRPr/>
                    </a:p>
                  </a:txBody>
                  <a:tcPr marL="28575" marR="28575" marT="19050" marB="19050" anchor="ctr">
                    <a:solidFill>
                      <a:srgbClr val="BCDEFF"/>
                    </a:solidFill>
                  </a:tcPr>
                </a:tc>
                <a:tc>
                  <a:txBody>
                    <a:bodyPr/>
                    <a:lstStyle/>
                    <a:p>
                      <a:pPr marL="0" lvl="0" indent="0" algn="l" rtl="0">
                        <a:lnSpc>
                          <a:spcPct val="115000"/>
                        </a:lnSpc>
                        <a:spcBef>
                          <a:spcPts val="0"/>
                        </a:spcBef>
                        <a:spcAft>
                          <a:spcPts val="0"/>
                        </a:spcAft>
                        <a:buNone/>
                      </a:pPr>
                      <a:r>
                        <a:rPr lang="fr"/>
                        <a:t>Facilities that purify water to ensure it's safe for consumption and industrial use.</a:t>
                      </a:r>
                      <a:endParaRPr/>
                    </a:p>
                  </a:txBody>
                  <a:tcPr marL="28575" marR="28575" marT="19050" marB="19050" anchor="ctr">
                    <a:solidFill>
                      <a:srgbClr val="BCDEFF"/>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3A068"/>
                    </a:solidFill>
                  </a:tcPr>
                </a:tc>
                <a:tc gridSpan="2">
                  <a:txBody>
                    <a:bodyPr/>
                    <a:lstStyle/>
                    <a:p>
                      <a:pPr marL="0" lvl="0" indent="0" algn="ctr" rtl="0">
                        <a:lnSpc>
                          <a:spcPct val="115000"/>
                        </a:lnSpc>
                        <a:spcBef>
                          <a:spcPts val="0"/>
                        </a:spcBef>
                        <a:spcAft>
                          <a:spcPts val="0"/>
                        </a:spcAft>
                        <a:buNone/>
                      </a:pPr>
                      <a:r>
                        <a:rPr lang="fr" b="1"/>
                        <a:t>Transportation Infrastructure</a:t>
                      </a:r>
                      <a:endParaRPr b="1"/>
                    </a:p>
                  </a:txBody>
                  <a:tcPr marL="28575" marR="28575" marT="19050" marB="19050" anchor="ctr">
                    <a:solidFill>
                      <a:srgbClr val="F3A068"/>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Systems supporting the movement of goods and people, including air, sea, rail, and road transport.</a:t>
                      </a:r>
                      <a:endParaRPr/>
                    </a:p>
                  </a:txBody>
                  <a:tcPr marL="28575" marR="28575" marT="19050" marB="19050" anchor="ctr">
                    <a:solidFill>
                      <a:srgbClr val="F3A068"/>
                    </a:solidFill>
                  </a:tcPr>
                </a:tc>
                <a:extLst>
                  <a:ext uri="{0D108BD9-81ED-4DB2-BD59-A6C34878D82A}">
                    <a16:rowId xmlns:a16="http://schemas.microsoft.com/office/drawing/2014/main" val="1002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Airports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Facilities for the takeoff, landing, and maintenance of aircraft.</a:t>
                      </a:r>
                      <a:endParaRPr/>
                    </a:p>
                  </a:txBody>
                  <a:tcPr marL="28575" marR="28575" marT="19050" marB="19050" anchor="ctr">
                    <a:solidFill>
                      <a:srgbClr val="F4CCB0"/>
                    </a:solidFill>
                  </a:tcPr>
                </a:tc>
                <a:extLst>
                  <a:ext uri="{0D108BD9-81ED-4DB2-BD59-A6C34878D82A}">
                    <a16:rowId xmlns:a16="http://schemas.microsoft.com/office/drawing/2014/main" val="1002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Seaports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Coastal facilities for the docking and loading/unloading of ships.</a:t>
                      </a:r>
                      <a:endParaRPr/>
                    </a:p>
                  </a:txBody>
                  <a:tcPr marL="28575" marR="28575" marT="19050" marB="19050" anchor="ctr">
                    <a:solidFill>
                      <a:srgbClr val="F4CCB0"/>
                    </a:solidFill>
                  </a:tcPr>
                </a:tc>
                <a:extLst>
                  <a:ext uri="{0D108BD9-81ED-4DB2-BD59-A6C34878D82A}">
                    <a16:rowId xmlns:a16="http://schemas.microsoft.com/office/drawing/2014/main" val="1002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Facilities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Infrastructure supporting rail transport, including stations, tracks, and yards.</a:t>
                      </a:r>
                      <a:endParaRPr/>
                    </a:p>
                  </a:txBody>
                  <a:tcPr marL="28575" marR="28575" marT="19050" marB="19050" anchor="ctr">
                    <a:solidFill>
                      <a:srgbClr val="F4CCB0"/>
                    </a:solidFill>
                  </a:tcPr>
                </a:tc>
                <a:extLst>
                  <a:ext uri="{0D108BD9-81ED-4DB2-BD59-A6C34878D82A}">
                    <a16:rowId xmlns:a16="http://schemas.microsoft.com/office/drawing/2014/main" val="1002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Bridges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Structures that span physical barriers like rivers or roads to allow vehicle or foot traffic.</a:t>
                      </a:r>
                      <a:endParaRPr/>
                    </a:p>
                  </a:txBody>
                  <a:tcPr marL="28575" marR="28575" marT="19050" marB="19050" anchor="ctr">
                    <a:solidFill>
                      <a:srgbClr val="F4CCB0"/>
                    </a:solidFill>
                  </a:tcPr>
                </a:tc>
                <a:extLst>
                  <a:ext uri="{0D108BD9-81ED-4DB2-BD59-A6C34878D82A}">
                    <a16:rowId xmlns:a16="http://schemas.microsoft.com/office/drawing/2014/main" val="1002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Roadways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Paved routes for vehicle movement, essential for civilian and military transportation.</a:t>
                      </a:r>
                      <a:endParaRPr/>
                    </a:p>
                  </a:txBody>
                  <a:tcPr marL="28575" marR="28575" marT="19050" marB="19050" anchor="ctr">
                    <a:solidFill>
                      <a:srgbClr val="F4CCB0"/>
                    </a:solidFill>
                  </a:tcPr>
                </a:tc>
                <a:extLst>
                  <a:ext uri="{0D108BD9-81ED-4DB2-BD59-A6C34878D82A}">
                    <a16:rowId xmlns:a16="http://schemas.microsoft.com/office/drawing/2014/main" val="1002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Terminals (Bus, Ferry, etc.)</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Locations where passengers board and disembark from various forms of public transport.</a:t>
                      </a:r>
                      <a:endParaRPr/>
                    </a:p>
                  </a:txBody>
                  <a:tcPr marL="28575" marR="28575" marT="19050" marB="19050" anchor="ctr">
                    <a:solidFill>
                      <a:srgbClr val="F4CCB0"/>
                    </a:solidFill>
                  </a:tcPr>
                </a:tc>
                <a:extLst>
                  <a:ext uri="{0D108BD9-81ED-4DB2-BD59-A6C34878D82A}">
                    <a16:rowId xmlns:a16="http://schemas.microsoft.com/office/drawing/2014/main" val="1002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Tunnels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Underground passages facilitating transport through mountains, water, or urban areas.</a:t>
                      </a:r>
                      <a:endParaRPr/>
                    </a:p>
                  </a:txBody>
                  <a:tcPr marL="28575" marR="28575" marT="19050" marB="19050" anchor="ctr">
                    <a:solidFill>
                      <a:srgbClr val="F4CCB0"/>
                    </a:solidFill>
                  </a:tcPr>
                </a:tc>
                <a:extLst>
                  <a:ext uri="{0D108BD9-81ED-4DB2-BD59-A6C34878D82A}">
                    <a16:rowId xmlns:a16="http://schemas.microsoft.com/office/drawing/2014/main" val="1002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Rail Yards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Areas where trains are stored, loaded, and organized for transport.</a:t>
                      </a:r>
                      <a:endParaRPr/>
                    </a:p>
                  </a:txBody>
                  <a:tcPr marL="28575" marR="28575" marT="19050" marB="19050" anchor="ctr">
                    <a:solidFill>
                      <a:srgbClr val="F4CCB0"/>
                    </a:solidFill>
                  </a:tcPr>
                </a:tc>
                <a:extLst>
                  <a:ext uri="{0D108BD9-81ED-4DB2-BD59-A6C34878D82A}">
                    <a16:rowId xmlns:a16="http://schemas.microsoft.com/office/drawing/2014/main" val="1002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a:t>Logicstical Hubs</a:t>
                      </a:r>
                      <a:endParaRPr/>
                    </a:p>
                  </a:txBody>
                  <a:tcPr marL="28575" marR="28575" marT="19050" marB="19050" anchor="ctr">
                    <a:solidFill>
                      <a:srgbClr val="F4CCB0"/>
                    </a:solidFill>
                  </a:tcPr>
                </a:tc>
                <a:tc>
                  <a:txBody>
                    <a:bodyPr/>
                    <a:lstStyle/>
                    <a:p>
                      <a:pPr marL="0" lvl="0" indent="0" algn="l" rtl="0">
                        <a:lnSpc>
                          <a:spcPct val="115000"/>
                        </a:lnSpc>
                        <a:spcBef>
                          <a:spcPts val="0"/>
                        </a:spcBef>
                        <a:spcAft>
                          <a:spcPts val="0"/>
                        </a:spcAft>
                        <a:buNone/>
                      </a:pPr>
                      <a:r>
                        <a:rPr lang="fr" dirty="0"/>
                        <a:t>Centers where goods are stored, sorted, and distributed for transportation.</a:t>
                      </a:r>
                      <a:endParaRPr dirty="0"/>
                    </a:p>
                  </a:txBody>
                  <a:tcPr marL="28575" marR="28575" marT="19050" marB="19050" anchor="ctr">
                    <a:solidFill>
                      <a:srgbClr val="F4CCB0"/>
                    </a:solidFill>
                  </a:tcPr>
                </a:tc>
                <a:extLst>
                  <a:ext uri="{0D108BD9-81ED-4DB2-BD59-A6C34878D82A}">
                    <a16:rowId xmlns:a16="http://schemas.microsoft.com/office/drawing/2014/main" val="10029"/>
                  </a:ext>
                </a:extLst>
              </a:tr>
            </a:tbl>
          </a:graphicData>
        </a:graphic>
      </p:graphicFrame>
      <p:pic>
        <p:nvPicPr>
          <p:cNvPr id="290" name="Google Shape;290;p2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296" name="Google Shape;296;p30"/>
          <p:cNvGraphicFramePr/>
          <p:nvPr/>
        </p:nvGraphicFramePr>
        <p:xfrm>
          <a:off x="0" y="1936500"/>
          <a:ext cx="15120025" cy="8755500"/>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291850">
                <a:tc rowSpan="10">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0061C8"/>
                    </a:solidFill>
                  </a:tcPr>
                </a:tc>
                <a:tc gridSpan="2">
                  <a:txBody>
                    <a:bodyPr/>
                    <a:lstStyle/>
                    <a:p>
                      <a:pPr marL="0" lvl="0" indent="0" algn="ctr" rtl="0">
                        <a:lnSpc>
                          <a:spcPct val="115000"/>
                        </a:lnSpc>
                        <a:spcBef>
                          <a:spcPts val="0"/>
                        </a:spcBef>
                        <a:spcAft>
                          <a:spcPts val="0"/>
                        </a:spcAft>
                        <a:buNone/>
                      </a:pPr>
                      <a:r>
                        <a:rPr lang="fr" sz="1300" b="1" dirty="0"/>
                        <a:t>Communication and Surveillance</a:t>
                      </a:r>
                      <a:endParaRPr sz="1300" b="1" dirty="0"/>
                    </a:p>
                  </a:txBody>
                  <a:tcPr marL="28575" marR="28575" marT="19050" marB="19050" anchor="ctr">
                    <a:solidFill>
                      <a:srgbClr val="0061C8"/>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Systems for communication and intelligence gathering to support military and civilian security.</a:t>
                      </a:r>
                      <a:endParaRPr sz="1300"/>
                    </a:p>
                  </a:txBody>
                  <a:tcPr marL="28575" marR="28575" marT="19050" marB="19050" anchor="b">
                    <a:solidFill>
                      <a:srgbClr val="0061C8"/>
                    </a:solidFill>
                  </a:tcPr>
                </a:tc>
                <a:extLst>
                  <a:ext uri="{0D108BD9-81ED-4DB2-BD59-A6C34878D82A}">
                    <a16:rowId xmlns:a16="http://schemas.microsoft.com/office/drawing/2014/main" val="1000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Communication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responsible for managing military or civilian communication networks.</a:t>
                      </a:r>
                      <a:endParaRPr sz="1300"/>
                    </a:p>
                  </a:txBody>
                  <a:tcPr marL="28575" marR="28575" marT="19050" marB="19050" anchor="b">
                    <a:solidFill>
                      <a:srgbClr val="97B6D8"/>
                    </a:solidFill>
                  </a:tcPr>
                </a:tc>
                <a:extLst>
                  <a:ext uri="{0D108BD9-81ED-4DB2-BD59-A6C34878D82A}">
                    <a16:rowId xmlns:a16="http://schemas.microsoft.com/office/drawing/2014/main" val="1000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Radar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that use radar systems for detecting and tracking objects like aircraft.</a:t>
                      </a:r>
                      <a:endParaRPr sz="1300"/>
                    </a:p>
                  </a:txBody>
                  <a:tcPr marL="28575" marR="28575" marT="19050" marB="19050" anchor="b">
                    <a:solidFill>
                      <a:srgbClr val="97B6D8"/>
                    </a:solidFill>
                  </a:tcPr>
                </a:tc>
                <a:extLst>
                  <a:ext uri="{0D108BD9-81ED-4DB2-BD59-A6C34878D82A}">
                    <a16:rowId xmlns:a16="http://schemas.microsoft.com/office/drawing/2014/main" val="1000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Satellite Communication Stations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Ground facilities for transmitting and receiving satellite communications.</a:t>
                      </a:r>
                      <a:endParaRPr sz="1300"/>
                    </a:p>
                  </a:txBody>
                  <a:tcPr marL="28575" marR="28575" marT="19050" marB="19050" anchor="b">
                    <a:solidFill>
                      <a:srgbClr val="97B6D8"/>
                    </a:solidFill>
                  </a:tcPr>
                </a:tc>
                <a:extLst>
                  <a:ext uri="{0D108BD9-81ED-4DB2-BD59-A6C34878D82A}">
                    <a16:rowId xmlns:a16="http://schemas.microsoft.com/office/drawing/2014/main" val="1000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Signal Processing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Locations where signals are analyzed and interpreted for various applications.</a:t>
                      </a:r>
                      <a:endParaRPr sz="1300"/>
                    </a:p>
                  </a:txBody>
                  <a:tcPr marL="28575" marR="28575" marT="19050" marB="19050" anchor="b">
                    <a:solidFill>
                      <a:srgbClr val="97B6D8"/>
                    </a:solidFill>
                  </a:tcPr>
                </a:tc>
                <a:extLst>
                  <a:ext uri="{0D108BD9-81ED-4DB2-BD59-A6C34878D82A}">
                    <a16:rowId xmlns:a16="http://schemas.microsoft.com/office/drawing/2014/main" val="1000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Electronic Warfare Facilities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Facilities used to disrupt or protect against enemy electronic communications and systems.</a:t>
                      </a:r>
                      <a:endParaRPr sz="1300"/>
                    </a:p>
                  </a:txBody>
                  <a:tcPr marL="28575" marR="28575" marT="19050" marB="19050" anchor="b">
                    <a:solidFill>
                      <a:srgbClr val="97B6D8"/>
                    </a:solidFill>
                  </a:tcPr>
                </a:tc>
                <a:extLst>
                  <a:ext uri="{0D108BD9-81ED-4DB2-BD59-A6C34878D82A}">
                    <a16:rowId xmlns:a16="http://schemas.microsoft.com/office/drawing/2014/main" val="1000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Tactical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Networks supporting military operations with secure communication channels.</a:t>
                      </a:r>
                      <a:endParaRPr sz="1300"/>
                    </a:p>
                  </a:txBody>
                  <a:tcPr marL="28575" marR="28575" marT="19050" marB="19050" anchor="b">
                    <a:solidFill>
                      <a:srgbClr val="97B6D8"/>
                    </a:solidFill>
                  </a:tcPr>
                </a:tc>
                <a:extLst>
                  <a:ext uri="{0D108BD9-81ED-4DB2-BD59-A6C34878D82A}">
                    <a16:rowId xmlns:a16="http://schemas.microsoft.com/office/drawing/2014/main" val="1000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Fiber Optic Communication Networks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High-speed communication networks using fiber optics for data transmission.</a:t>
                      </a:r>
                      <a:endParaRPr sz="1300"/>
                    </a:p>
                  </a:txBody>
                  <a:tcPr marL="28575" marR="28575" marT="19050" marB="19050" anchor="b">
                    <a:solidFill>
                      <a:srgbClr val="97B6D8"/>
                    </a:solidFill>
                  </a:tcPr>
                </a:tc>
                <a:extLst>
                  <a:ext uri="{0D108BD9-81ED-4DB2-BD59-A6C34878D82A}">
                    <a16:rowId xmlns:a16="http://schemas.microsoft.com/office/drawing/2014/main" val="1000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Cyber Operations Centers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Centers for managing cybersecurity threats and defensive operations.</a:t>
                      </a:r>
                      <a:endParaRPr sz="1300"/>
                    </a:p>
                  </a:txBody>
                  <a:tcPr marL="28575" marR="28575" marT="19050" marB="19050" anchor="b">
                    <a:solidFill>
                      <a:srgbClr val="97B6D8"/>
                    </a:solidFill>
                  </a:tcPr>
                </a:tc>
                <a:extLst>
                  <a:ext uri="{0D108BD9-81ED-4DB2-BD59-A6C34878D82A}">
                    <a16:rowId xmlns:a16="http://schemas.microsoft.com/office/drawing/2014/main" val="1000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97B6D8"/>
                    </a:solidFill>
                  </a:tcPr>
                </a:tc>
                <a:tc>
                  <a:txBody>
                    <a:bodyPr/>
                    <a:lstStyle/>
                    <a:p>
                      <a:pPr marL="0" lvl="0" indent="0" algn="l" rtl="0">
                        <a:lnSpc>
                          <a:spcPct val="115000"/>
                        </a:lnSpc>
                        <a:spcBef>
                          <a:spcPts val="0"/>
                        </a:spcBef>
                        <a:spcAft>
                          <a:spcPts val="0"/>
                        </a:spcAft>
                        <a:buNone/>
                      </a:pPr>
                      <a:r>
                        <a:rPr lang="fr" sz="1300"/>
                        <a:t>Surveillance and Reconnaissance Systems</a:t>
                      </a:r>
                      <a:endParaRPr sz="1300"/>
                    </a:p>
                  </a:txBody>
                  <a:tcPr marL="28575" marR="28575" marT="19050" marB="19050" anchor="b">
                    <a:solidFill>
                      <a:srgbClr val="97B6D8"/>
                    </a:solidFill>
                  </a:tcPr>
                </a:tc>
                <a:tc>
                  <a:txBody>
                    <a:bodyPr/>
                    <a:lstStyle/>
                    <a:p>
                      <a:pPr marL="0" lvl="0" indent="0" algn="l" rtl="0">
                        <a:lnSpc>
                          <a:spcPct val="115000"/>
                        </a:lnSpc>
                        <a:spcBef>
                          <a:spcPts val="0"/>
                        </a:spcBef>
                        <a:spcAft>
                          <a:spcPts val="0"/>
                        </a:spcAft>
                        <a:buNone/>
                      </a:pPr>
                      <a:r>
                        <a:rPr lang="fr" sz="1300"/>
                        <a:t>Systems for monitoring and collecting intelligence for military or security purposes.</a:t>
                      </a:r>
                      <a:endParaRPr sz="1300"/>
                    </a:p>
                  </a:txBody>
                  <a:tcPr marL="28575" marR="28575" marT="19050" marB="19050" anchor="b">
                    <a:solidFill>
                      <a:srgbClr val="97B6D8"/>
                    </a:solidFill>
                  </a:tcPr>
                </a:tc>
                <a:extLst>
                  <a:ext uri="{0D108BD9-81ED-4DB2-BD59-A6C34878D82A}">
                    <a16:rowId xmlns:a16="http://schemas.microsoft.com/office/drawing/2014/main" val="10009"/>
                  </a:ext>
                </a:extLst>
              </a:tr>
              <a:tr h="291850">
                <a:tc rowSpan="10">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9E9E9E"/>
                    </a:solidFill>
                  </a:tcPr>
                </a:tc>
                <a:tc gridSpan="2">
                  <a:txBody>
                    <a:bodyPr/>
                    <a:lstStyle/>
                    <a:p>
                      <a:pPr marL="0" lvl="0" indent="0" algn="ctr" rtl="0">
                        <a:lnSpc>
                          <a:spcPct val="115000"/>
                        </a:lnSpc>
                        <a:spcBef>
                          <a:spcPts val="0"/>
                        </a:spcBef>
                        <a:spcAft>
                          <a:spcPts val="0"/>
                        </a:spcAft>
                        <a:buNone/>
                      </a:pPr>
                      <a:r>
                        <a:rPr lang="fr" sz="1300" b="1"/>
                        <a:t>Industrial Facilities</a:t>
                      </a:r>
                      <a:endParaRPr sz="1300" b="1"/>
                    </a:p>
                  </a:txBody>
                  <a:tcPr marL="28575" marR="28575" marT="19050" marB="19050" anchor="ctr">
                    <a:solidFill>
                      <a:srgbClr val="9E9E9E"/>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Facilities involved in the production of goods and services, particularly for national defense.</a:t>
                      </a:r>
                      <a:endParaRPr sz="1300"/>
                    </a:p>
                  </a:txBody>
                  <a:tcPr marL="28575" marR="28575" marT="19050" marB="19050" anchor="b">
                    <a:solidFill>
                      <a:srgbClr val="9E9E9E"/>
                    </a:solidFill>
                  </a:tcPr>
                </a:tc>
                <a:extLst>
                  <a:ext uri="{0D108BD9-81ED-4DB2-BD59-A6C34878D82A}">
                    <a16:rowId xmlns:a16="http://schemas.microsoft.com/office/drawing/2014/main" val="1001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Defense Industrial Base</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Industries producing equipment and technologies critical for military operations.</a:t>
                      </a:r>
                      <a:endParaRPr sz="1300"/>
                    </a:p>
                  </a:txBody>
                  <a:tcPr marL="28575" marR="28575" marT="19050" marB="19050" anchor="b">
                    <a:solidFill>
                      <a:srgbClr val="D8D8D8"/>
                    </a:solidFill>
                  </a:tcPr>
                </a:tc>
                <a:extLst>
                  <a:ext uri="{0D108BD9-81ED-4DB2-BD59-A6C34878D82A}">
                    <a16:rowId xmlns:a16="http://schemas.microsoft.com/office/drawing/2014/main" val="1001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Chemical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Industrial sites where chemicals are produced, often for military or industrial use.</a:t>
                      </a:r>
                      <a:endParaRPr sz="1300"/>
                    </a:p>
                  </a:txBody>
                  <a:tcPr marL="28575" marR="28575" marT="19050" marB="19050" anchor="b">
                    <a:solidFill>
                      <a:srgbClr val="D8D8D8"/>
                    </a:solidFill>
                  </a:tcPr>
                </a:tc>
                <a:extLst>
                  <a:ext uri="{0D108BD9-81ED-4DB2-BD59-A6C34878D82A}">
                    <a16:rowId xmlns:a16="http://schemas.microsoft.com/office/drawing/2014/main" val="1001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Energy Equipment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equipment for the energy sector, including turbines and power generators.</a:t>
                      </a:r>
                      <a:endParaRPr sz="1300"/>
                    </a:p>
                  </a:txBody>
                  <a:tcPr marL="28575" marR="28575" marT="19050" marB="19050" anchor="b">
                    <a:solidFill>
                      <a:srgbClr val="D8D8D8"/>
                    </a:solidFill>
                  </a:tcPr>
                </a:tc>
                <a:extLst>
                  <a:ext uri="{0D108BD9-81ED-4DB2-BD59-A6C34878D82A}">
                    <a16:rowId xmlns:a16="http://schemas.microsoft.com/office/drawing/2014/main" val="1001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Critical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dirty="0"/>
                        <a:t>Industries producing essential materials and goods necessary for national defense.</a:t>
                      </a:r>
                      <a:endParaRPr sz="1300" dirty="0"/>
                    </a:p>
                  </a:txBody>
                  <a:tcPr marL="28575" marR="28575" marT="19050" marB="19050" anchor="b">
                    <a:solidFill>
                      <a:srgbClr val="D8D8D8"/>
                    </a:solidFill>
                  </a:tcPr>
                </a:tc>
                <a:extLst>
                  <a:ext uri="{0D108BD9-81ED-4DB2-BD59-A6C34878D82A}">
                    <a16:rowId xmlns:a16="http://schemas.microsoft.com/office/drawing/2014/main" val="1001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Steel and Heavy Industry</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dirty="0"/>
                        <a:t>Factories producing heavy materials like steel for construction and defense use.</a:t>
                      </a:r>
                      <a:endParaRPr sz="1300" dirty="0"/>
                    </a:p>
                  </a:txBody>
                  <a:tcPr marL="28575" marR="28575" marT="19050" marB="19050" anchor="b">
                    <a:solidFill>
                      <a:srgbClr val="D8D8D8"/>
                    </a:solidFill>
                  </a:tcPr>
                </a:tc>
                <a:extLst>
                  <a:ext uri="{0D108BD9-81ED-4DB2-BD59-A6C34878D82A}">
                    <a16:rowId xmlns:a16="http://schemas.microsoft.com/office/drawing/2014/main" val="1001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Food Processing Plants</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that process raw food into consumable products.</a:t>
                      </a:r>
                      <a:endParaRPr sz="1300"/>
                    </a:p>
                  </a:txBody>
                  <a:tcPr marL="28575" marR="28575" marT="19050" marB="19050" anchor="b">
                    <a:solidFill>
                      <a:srgbClr val="D8D8D8"/>
                    </a:solidFill>
                  </a:tcPr>
                </a:tc>
                <a:extLst>
                  <a:ext uri="{0D108BD9-81ED-4DB2-BD59-A6C34878D82A}">
                    <a16:rowId xmlns:a16="http://schemas.microsoft.com/office/drawing/2014/main" val="1001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Pharmaceutical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medications and medical supplies for civilian and military use.</a:t>
                      </a:r>
                      <a:endParaRPr sz="1300"/>
                    </a:p>
                  </a:txBody>
                  <a:tcPr marL="28575" marR="28575" marT="19050" marB="19050" anchor="b">
                    <a:solidFill>
                      <a:srgbClr val="D8D8D8"/>
                    </a:solidFill>
                  </a:tcPr>
                </a:tc>
                <a:extLst>
                  <a:ext uri="{0D108BD9-81ED-4DB2-BD59-A6C34878D82A}">
                    <a16:rowId xmlns:a16="http://schemas.microsoft.com/office/drawing/2014/main" val="1001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Transportation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Factories producing vehicles, aircraft, and related equipment for transportation.</a:t>
                      </a:r>
                      <a:endParaRPr sz="1300"/>
                    </a:p>
                  </a:txBody>
                  <a:tcPr marL="28575" marR="28575" marT="19050" marB="19050" anchor="b">
                    <a:solidFill>
                      <a:srgbClr val="D8D8D8"/>
                    </a:solidFill>
                  </a:tcPr>
                </a:tc>
                <a:extLst>
                  <a:ext uri="{0D108BD9-81ED-4DB2-BD59-A6C34878D82A}">
                    <a16:rowId xmlns:a16="http://schemas.microsoft.com/office/drawing/2014/main" val="1001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8D8D8"/>
                    </a:solidFill>
                  </a:tcPr>
                </a:tc>
                <a:tc>
                  <a:txBody>
                    <a:bodyPr/>
                    <a:lstStyle/>
                    <a:p>
                      <a:pPr marL="0" lvl="0" indent="0" algn="l" rtl="0">
                        <a:lnSpc>
                          <a:spcPct val="115000"/>
                        </a:lnSpc>
                        <a:spcBef>
                          <a:spcPts val="0"/>
                        </a:spcBef>
                        <a:spcAft>
                          <a:spcPts val="0"/>
                        </a:spcAft>
                        <a:buNone/>
                      </a:pPr>
                      <a:r>
                        <a:rPr lang="fr" sz="1300"/>
                        <a:t>Electronics and Precision Manufacturing</a:t>
                      </a:r>
                      <a:endParaRPr sz="1300"/>
                    </a:p>
                  </a:txBody>
                  <a:tcPr marL="28575" marR="28575" marT="19050" marB="19050" anchor="b">
                    <a:solidFill>
                      <a:srgbClr val="D8D8D8"/>
                    </a:solidFill>
                  </a:tcPr>
                </a:tc>
                <a:tc>
                  <a:txBody>
                    <a:bodyPr/>
                    <a:lstStyle/>
                    <a:p>
                      <a:pPr marL="0" lvl="0" indent="0" algn="l" rtl="0">
                        <a:lnSpc>
                          <a:spcPct val="115000"/>
                        </a:lnSpc>
                        <a:spcBef>
                          <a:spcPts val="0"/>
                        </a:spcBef>
                        <a:spcAft>
                          <a:spcPts val="0"/>
                        </a:spcAft>
                        <a:buNone/>
                      </a:pPr>
                      <a:r>
                        <a:rPr lang="fr" sz="1300"/>
                        <a:t>Facilities producing high-tech electronics and precision instruments used in various industries.</a:t>
                      </a:r>
                      <a:endParaRPr sz="1300"/>
                    </a:p>
                  </a:txBody>
                  <a:tcPr marL="28575" marR="28575" marT="19050" marB="19050" anchor="b">
                    <a:solidFill>
                      <a:srgbClr val="D8D8D8"/>
                    </a:solidFill>
                  </a:tcPr>
                </a:tc>
                <a:extLst>
                  <a:ext uri="{0D108BD9-81ED-4DB2-BD59-A6C34878D82A}">
                    <a16:rowId xmlns:a16="http://schemas.microsoft.com/office/drawing/2014/main" val="10019"/>
                  </a:ext>
                </a:extLst>
              </a:tr>
              <a:tr h="291850">
                <a:tc rowSpan="10">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674EA7"/>
                    </a:solidFill>
                  </a:tcPr>
                </a:tc>
                <a:tc gridSpan="2">
                  <a:txBody>
                    <a:bodyPr/>
                    <a:lstStyle/>
                    <a:p>
                      <a:pPr marL="0" lvl="0" indent="0" algn="ctr" rtl="0">
                        <a:lnSpc>
                          <a:spcPct val="115000"/>
                        </a:lnSpc>
                        <a:spcBef>
                          <a:spcPts val="0"/>
                        </a:spcBef>
                        <a:spcAft>
                          <a:spcPts val="0"/>
                        </a:spcAft>
                        <a:buNone/>
                      </a:pPr>
                      <a:r>
                        <a:rPr lang="fr" sz="1300" b="1"/>
                        <a:t>Government and Civilian Infrastructure</a:t>
                      </a:r>
                      <a:endParaRPr sz="1300" b="1"/>
                    </a:p>
                  </a:txBody>
                  <a:tcPr marL="28575" marR="28575" marT="19050" marB="19050" anchor="ctr">
                    <a:solidFill>
                      <a:srgbClr val="674EA7"/>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300"/>
                        <a:t>Infrastructure supporting government functions, public safety, and essential services.</a:t>
                      </a:r>
                      <a:endParaRPr sz="1300"/>
                    </a:p>
                  </a:txBody>
                  <a:tcPr marL="28575" marR="28575" marT="19050" marB="19050" anchor="b">
                    <a:solidFill>
                      <a:srgbClr val="674EA7"/>
                    </a:solidFill>
                  </a:tcPr>
                </a:tc>
                <a:extLst>
                  <a:ext uri="{0D108BD9-81ED-4DB2-BD59-A6C34878D82A}">
                    <a16:rowId xmlns:a16="http://schemas.microsoft.com/office/drawing/2014/main" val="10020"/>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1</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Government Buildings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Structures that house government functions and administrative tasks.</a:t>
                      </a:r>
                      <a:endParaRPr sz="1300"/>
                    </a:p>
                  </a:txBody>
                  <a:tcPr marL="28575" marR="28575" marT="19050" marB="19050" anchor="b">
                    <a:solidFill>
                      <a:srgbClr val="D9D2E9"/>
                    </a:solidFill>
                  </a:tcPr>
                </a:tc>
                <a:extLst>
                  <a:ext uri="{0D108BD9-81ED-4DB2-BD59-A6C34878D82A}">
                    <a16:rowId xmlns:a16="http://schemas.microsoft.com/office/drawing/2014/main" val="10021"/>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2</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Schools and Universities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Educational institutions providing knowledge and workforce training.</a:t>
                      </a:r>
                      <a:endParaRPr sz="1300"/>
                    </a:p>
                  </a:txBody>
                  <a:tcPr marL="28575" marR="28575" marT="19050" marB="19050" anchor="b">
                    <a:solidFill>
                      <a:srgbClr val="D9D2E9"/>
                    </a:solidFill>
                  </a:tcPr>
                </a:tc>
                <a:extLst>
                  <a:ext uri="{0D108BD9-81ED-4DB2-BD59-A6C34878D82A}">
                    <a16:rowId xmlns:a16="http://schemas.microsoft.com/office/drawing/2014/main" val="10022"/>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3</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Financial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Banks and financial organizations essential for economic stability and transactions.</a:t>
                      </a:r>
                      <a:endParaRPr sz="1300"/>
                    </a:p>
                  </a:txBody>
                  <a:tcPr marL="28575" marR="28575" marT="19050" marB="19050" anchor="b">
                    <a:solidFill>
                      <a:srgbClr val="D9D2E9"/>
                    </a:solidFill>
                  </a:tcPr>
                </a:tc>
                <a:extLst>
                  <a:ext uri="{0D108BD9-81ED-4DB2-BD59-A6C34878D82A}">
                    <a16:rowId xmlns:a16="http://schemas.microsoft.com/office/drawing/2014/main" val="10023"/>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4</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Cultural Institutions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Museums, libraries, and other entities preserving culture and history.</a:t>
                      </a:r>
                      <a:endParaRPr sz="1300"/>
                    </a:p>
                  </a:txBody>
                  <a:tcPr marL="28575" marR="28575" marT="19050" marB="19050" anchor="b">
                    <a:solidFill>
                      <a:srgbClr val="D9D2E9"/>
                    </a:solidFill>
                  </a:tcPr>
                </a:tc>
                <a:extLst>
                  <a:ext uri="{0D108BD9-81ED-4DB2-BD59-A6C34878D82A}">
                    <a16:rowId xmlns:a16="http://schemas.microsoft.com/office/drawing/2014/main" val="10024"/>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5</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Civilian Government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Services provided by government to ensure functioning society, including postal and regulatory services.</a:t>
                      </a:r>
                      <a:endParaRPr sz="1300"/>
                    </a:p>
                  </a:txBody>
                  <a:tcPr marL="28575" marR="28575" marT="19050" marB="19050" anchor="b">
                    <a:solidFill>
                      <a:srgbClr val="D9D2E9"/>
                    </a:solidFill>
                  </a:tcPr>
                </a:tc>
                <a:extLst>
                  <a:ext uri="{0D108BD9-81ED-4DB2-BD59-A6C34878D82A}">
                    <a16:rowId xmlns:a16="http://schemas.microsoft.com/office/drawing/2014/main" val="10025"/>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6</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Safety and Emergency Services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Police, fire, and emergency medical services ensuring public security and health.</a:t>
                      </a:r>
                      <a:endParaRPr sz="1300"/>
                    </a:p>
                  </a:txBody>
                  <a:tcPr marL="28575" marR="28575" marT="19050" marB="19050" anchor="b">
                    <a:solidFill>
                      <a:srgbClr val="D9D2E9"/>
                    </a:solidFill>
                  </a:tcPr>
                </a:tc>
                <a:extLst>
                  <a:ext uri="{0D108BD9-81ED-4DB2-BD59-A6C34878D82A}">
                    <a16:rowId xmlns:a16="http://schemas.microsoft.com/office/drawing/2014/main" val="10026"/>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7</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Critical Urban Infrastructure</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Essential systems like transportation, energy, and water that support urban life.</a:t>
                      </a:r>
                      <a:endParaRPr sz="1300"/>
                    </a:p>
                  </a:txBody>
                  <a:tcPr marL="28575" marR="28575" marT="19050" marB="19050" anchor="b">
                    <a:solidFill>
                      <a:srgbClr val="D9D2E9"/>
                    </a:solidFill>
                  </a:tcPr>
                </a:tc>
                <a:extLst>
                  <a:ext uri="{0D108BD9-81ED-4DB2-BD59-A6C34878D82A}">
                    <a16:rowId xmlns:a16="http://schemas.microsoft.com/office/drawing/2014/main" val="10027"/>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8</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Public Health and Welfare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sz="1300"/>
                        <a:t>Facilities providing healthcare and social services to maintain public health.</a:t>
                      </a:r>
                      <a:endParaRPr sz="1300"/>
                    </a:p>
                  </a:txBody>
                  <a:tcPr marL="28575" marR="28575" marT="19050" marB="19050" anchor="b">
                    <a:solidFill>
                      <a:srgbClr val="D9D2E9"/>
                    </a:solidFill>
                  </a:tcPr>
                </a:tc>
                <a:extLst>
                  <a:ext uri="{0D108BD9-81ED-4DB2-BD59-A6C34878D82A}">
                    <a16:rowId xmlns:a16="http://schemas.microsoft.com/office/drawing/2014/main" val="10028"/>
                  </a:ext>
                </a:extLst>
              </a:tr>
              <a:tr h="291850">
                <a:tc vMerge="1">
                  <a:txBody>
                    <a:bodyPr/>
                    <a:lstStyle/>
                    <a:p>
                      <a:endParaRPr lang="en-US"/>
                    </a:p>
                  </a:txBody>
                  <a:tcPr/>
                </a:tc>
                <a:tc>
                  <a:txBody>
                    <a:bodyPr/>
                    <a:lstStyle/>
                    <a:p>
                      <a:pPr marL="0" lvl="0" indent="0" algn="ctr" rtl="0">
                        <a:lnSpc>
                          <a:spcPct val="115000"/>
                        </a:lnSpc>
                        <a:spcBef>
                          <a:spcPts val="0"/>
                        </a:spcBef>
                        <a:spcAft>
                          <a:spcPts val="0"/>
                        </a:spcAft>
                        <a:buNone/>
                      </a:pPr>
                      <a:r>
                        <a:rPr lang="fr" sz="1300" b="1"/>
                        <a:t>9</a:t>
                      </a:r>
                      <a:endParaRPr sz="1300" b="1"/>
                    </a:p>
                  </a:txBody>
                  <a:tcPr marL="28575" marR="28575" marT="19050" marB="19050" anchor="ctr">
                    <a:solidFill>
                      <a:srgbClr val="D9D2E9"/>
                    </a:solidFill>
                  </a:tcPr>
                </a:tc>
                <a:tc>
                  <a:txBody>
                    <a:bodyPr/>
                    <a:lstStyle/>
                    <a:p>
                      <a:pPr marL="0" lvl="0" indent="0" algn="l" rtl="0">
                        <a:lnSpc>
                          <a:spcPct val="115000"/>
                        </a:lnSpc>
                        <a:spcBef>
                          <a:spcPts val="0"/>
                        </a:spcBef>
                        <a:spcAft>
                          <a:spcPts val="0"/>
                        </a:spcAft>
                        <a:buNone/>
                      </a:pPr>
                      <a:r>
                        <a:rPr lang="fr" sz="1300"/>
                        <a:t>Justice and Law Enforcement Facilities</a:t>
                      </a:r>
                      <a:endParaRPr sz="1300"/>
                    </a:p>
                  </a:txBody>
                  <a:tcPr marL="28575" marR="28575" marT="19050" marB="19050" anchor="b">
                    <a:solidFill>
                      <a:srgbClr val="D9D2E9"/>
                    </a:solidFill>
                  </a:tcPr>
                </a:tc>
                <a:tc>
                  <a:txBody>
                    <a:bodyPr/>
                    <a:lstStyle/>
                    <a:p>
                      <a:pPr marL="0" lvl="0" indent="0" algn="l" rtl="0">
                        <a:lnSpc>
                          <a:spcPct val="115000"/>
                        </a:lnSpc>
                        <a:spcBef>
                          <a:spcPts val="0"/>
                        </a:spcBef>
                        <a:spcAft>
                          <a:spcPts val="0"/>
                        </a:spcAft>
                        <a:buNone/>
                      </a:pPr>
                      <a:r>
                        <a:rPr lang="fr" dirty="0"/>
                        <a:t>Institutions supporting the judicial system, including courts and correctional facilities.</a:t>
                      </a:r>
                      <a:endParaRPr dirty="0"/>
                    </a:p>
                  </a:txBody>
                  <a:tcPr marL="28575" marR="28575" marT="19050" marB="19050" anchor="b">
                    <a:solidFill>
                      <a:srgbClr val="D9D2E9"/>
                    </a:solidFill>
                  </a:tcPr>
                </a:tc>
                <a:extLst>
                  <a:ext uri="{0D108BD9-81ED-4DB2-BD59-A6C34878D82A}">
                    <a16:rowId xmlns:a16="http://schemas.microsoft.com/office/drawing/2014/main" val="10029"/>
                  </a:ext>
                </a:extLst>
              </a:tr>
            </a:tbl>
          </a:graphicData>
        </a:graphic>
      </p:graphicFrame>
      <p:pic>
        <p:nvPicPr>
          <p:cNvPr id="297" name="Google Shape;297;p30">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SUBCATEGORIES</a:t>
            </a:r>
            <a:endParaRPr sz="4200" b="1" u="sng">
              <a:solidFill>
                <a:schemeClr val="dk1"/>
              </a:solidFill>
            </a:endParaRPr>
          </a:p>
        </p:txBody>
      </p:sp>
      <p:graphicFrame>
        <p:nvGraphicFramePr>
          <p:cNvPr id="303" name="Google Shape;303;p31"/>
          <p:cNvGraphicFramePr/>
          <p:nvPr/>
        </p:nvGraphicFramePr>
        <p:xfrm>
          <a:off x="0" y="1945575"/>
          <a:ext cx="15120025" cy="8058419"/>
        </p:xfrm>
        <a:graphic>
          <a:graphicData uri="http://schemas.openxmlformats.org/drawingml/2006/table">
            <a:tbl>
              <a:tblPr>
                <a:noFill/>
                <a:tableStyleId>{85EE82D6-AF98-40BB-A63E-5EA55E4C3481}</a:tableStyleId>
              </a:tblPr>
              <a:tblGrid>
                <a:gridCol w="1382575">
                  <a:extLst>
                    <a:ext uri="{9D8B030D-6E8A-4147-A177-3AD203B41FA5}">
                      <a16:colId xmlns:a16="http://schemas.microsoft.com/office/drawing/2014/main" val="20000"/>
                    </a:ext>
                  </a:extLst>
                </a:gridCol>
                <a:gridCol w="1382575">
                  <a:extLst>
                    <a:ext uri="{9D8B030D-6E8A-4147-A177-3AD203B41FA5}">
                      <a16:colId xmlns:a16="http://schemas.microsoft.com/office/drawing/2014/main" val="20001"/>
                    </a:ext>
                  </a:extLst>
                </a:gridCol>
                <a:gridCol w="3412300">
                  <a:extLst>
                    <a:ext uri="{9D8B030D-6E8A-4147-A177-3AD203B41FA5}">
                      <a16:colId xmlns:a16="http://schemas.microsoft.com/office/drawing/2014/main" val="20002"/>
                    </a:ext>
                  </a:extLst>
                </a:gridCol>
                <a:gridCol w="8942575">
                  <a:extLst>
                    <a:ext uri="{9D8B030D-6E8A-4147-A177-3AD203B41FA5}">
                      <a16:colId xmlns:a16="http://schemas.microsoft.com/office/drawing/2014/main" val="20003"/>
                    </a:ext>
                  </a:extLst>
                </a:gridCol>
              </a:tblGrid>
              <a:tr h="0">
                <a:tc rowSpan="10">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63A666"/>
                    </a:solidFill>
                  </a:tcPr>
                </a:tc>
                <a:tc gridSpan="2">
                  <a:txBody>
                    <a:bodyPr/>
                    <a:lstStyle/>
                    <a:p>
                      <a:pPr marL="0" lvl="0" indent="0" algn="ctr" rtl="0">
                        <a:lnSpc>
                          <a:spcPct val="115000"/>
                        </a:lnSpc>
                        <a:spcBef>
                          <a:spcPts val="0"/>
                        </a:spcBef>
                        <a:spcAft>
                          <a:spcPts val="0"/>
                        </a:spcAft>
                        <a:buNone/>
                      </a:pPr>
                      <a:r>
                        <a:rPr lang="fr" sz="1000" b="1"/>
                        <a:t>Military Equipment</a:t>
                      </a:r>
                      <a:endParaRPr sz="1000" b="1"/>
                    </a:p>
                  </a:txBody>
                  <a:tcPr marL="28575" marR="28575" marT="19050" marB="19050" anchor="ctr">
                    <a:solidFill>
                      <a:srgbClr val="63A666"/>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sz="1000"/>
                        <a:t>Equipment used by military forces, including vehicles, aircraft, and weapons.</a:t>
                      </a:r>
                      <a:endParaRPr sz="1000"/>
                    </a:p>
                  </a:txBody>
                  <a:tcPr marL="28575" marR="28575" marT="19050" marB="19050" anchor="b">
                    <a:solidFill>
                      <a:srgbClr val="63A666"/>
                    </a:solidFill>
                  </a:tcPr>
                </a:tc>
                <a:extLst>
                  <a:ext uri="{0D108BD9-81ED-4DB2-BD59-A6C34878D82A}">
                    <a16:rowId xmlns:a16="http://schemas.microsoft.com/office/drawing/2014/main" val="1000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Aircraft</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Military and civilian planes used for transport, reconnaissance, and combat.</a:t>
                      </a:r>
                      <a:endParaRPr/>
                    </a:p>
                  </a:txBody>
                  <a:tcPr marL="28575" marR="28575" marT="19050" marB="19050" anchor="b">
                    <a:solidFill>
                      <a:srgbClr val="A6DDA8"/>
                    </a:solidFill>
                  </a:tcPr>
                </a:tc>
                <a:extLst>
                  <a:ext uri="{0D108BD9-81ED-4DB2-BD59-A6C34878D82A}">
                    <a16:rowId xmlns:a16="http://schemas.microsoft.com/office/drawing/2014/main" val="1000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Ground Vehicles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Vehicles used by military forces for transport, combat, and logistics.</a:t>
                      </a:r>
                      <a:endParaRPr/>
                    </a:p>
                  </a:txBody>
                  <a:tcPr marL="28575" marR="28575" marT="19050" marB="19050" anchor="b">
                    <a:solidFill>
                      <a:srgbClr val="A6DDA8"/>
                    </a:solidFill>
                  </a:tcPr>
                </a:tc>
                <a:extLst>
                  <a:ext uri="{0D108BD9-81ED-4DB2-BD59-A6C34878D82A}">
                    <a16:rowId xmlns:a16="http://schemas.microsoft.com/office/drawing/2014/main" val="1000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Naval Vessels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Ships and submarines used for naval defense and operations.</a:t>
                      </a:r>
                      <a:endParaRPr/>
                    </a:p>
                  </a:txBody>
                  <a:tcPr marL="28575" marR="28575" marT="19050" marB="19050" anchor="b">
                    <a:solidFill>
                      <a:srgbClr val="A6DDA8"/>
                    </a:solidFill>
                  </a:tcPr>
                </a:tc>
                <a:extLst>
                  <a:ext uri="{0D108BD9-81ED-4DB2-BD59-A6C34878D82A}">
                    <a16:rowId xmlns:a16="http://schemas.microsoft.com/office/drawing/2014/main" val="1000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Air Defense</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designed to detect and intercept airborne threats like missiles and aircraft.</a:t>
                      </a:r>
                      <a:endParaRPr/>
                    </a:p>
                  </a:txBody>
                  <a:tcPr marL="28575" marR="28575" marT="19050" marB="19050" anchor="b">
                    <a:solidFill>
                      <a:srgbClr val="A6DDA8"/>
                    </a:solidFill>
                  </a:tcPr>
                </a:tc>
                <a:extLst>
                  <a:ext uri="{0D108BD9-81ED-4DB2-BD59-A6C34878D82A}">
                    <a16:rowId xmlns:a16="http://schemas.microsoft.com/office/drawing/2014/main" val="1000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Missiles and launchers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Guided weapons and platforms used for long-range strikes.</a:t>
                      </a:r>
                      <a:endParaRPr/>
                    </a:p>
                  </a:txBody>
                  <a:tcPr marL="28575" marR="28575" marT="19050" marB="19050" anchor="b">
                    <a:solidFill>
                      <a:srgbClr val="A6DDA8"/>
                    </a:solidFill>
                  </a:tcPr>
                </a:tc>
                <a:extLst>
                  <a:ext uri="{0D108BD9-81ED-4DB2-BD59-A6C34878D82A}">
                    <a16:rowId xmlns:a16="http://schemas.microsoft.com/office/drawing/2014/main" val="1000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Combat Support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and equipment that assist in military operations, including logistics and communications.</a:t>
                      </a:r>
                      <a:endParaRPr/>
                    </a:p>
                  </a:txBody>
                  <a:tcPr marL="28575" marR="28575" marT="19050" marB="19050" anchor="b">
                    <a:solidFill>
                      <a:srgbClr val="A6DDA8"/>
                    </a:solidFill>
                  </a:tcPr>
                </a:tc>
                <a:extLst>
                  <a:ext uri="{0D108BD9-81ED-4DB2-BD59-A6C34878D82A}">
                    <a16:rowId xmlns:a16="http://schemas.microsoft.com/office/drawing/2014/main" val="1000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Weapons of Mass Destruction</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Nuclear, biological, and chemical weapons designed for large-scale destruction.</a:t>
                      </a:r>
                      <a:endParaRPr/>
                    </a:p>
                  </a:txBody>
                  <a:tcPr marL="28575" marR="28575" marT="19050" marB="19050" anchor="b">
                    <a:solidFill>
                      <a:srgbClr val="A6DDA8"/>
                    </a:solidFill>
                  </a:tcPr>
                </a:tc>
                <a:extLst>
                  <a:ext uri="{0D108BD9-81ED-4DB2-BD59-A6C34878D82A}">
                    <a16:rowId xmlns:a16="http://schemas.microsoft.com/office/drawing/2014/main" val="1000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Tactical C4ISR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Systems integrating command, control, communications, and intelligence for battlefield coordination.</a:t>
                      </a:r>
                      <a:endParaRPr/>
                    </a:p>
                  </a:txBody>
                  <a:tcPr marL="28575" marR="28575" marT="19050" marB="19050" anchor="b">
                    <a:solidFill>
                      <a:srgbClr val="A6DDA8"/>
                    </a:solidFill>
                  </a:tcPr>
                </a:tc>
                <a:extLst>
                  <a:ext uri="{0D108BD9-81ED-4DB2-BD59-A6C34878D82A}">
                    <a16:rowId xmlns:a16="http://schemas.microsoft.com/office/drawing/2014/main" val="10008"/>
                  </a:ext>
                </a:extLst>
              </a:tr>
              <a:tr h="1466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DDA8"/>
                    </a:solidFill>
                  </a:tcPr>
                </a:tc>
                <a:tc>
                  <a:txBody>
                    <a:bodyPr/>
                    <a:lstStyle/>
                    <a:p>
                      <a:pPr marL="0" lvl="0" indent="0" algn="l" rtl="0">
                        <a:lnSpc>
                          <a:spcPct val="115000"/>
                        </a:lnSpc>
                        <a:spcBef>
                          <a:spcPts val="0"/>
                        </a:spcBef>
                        <a:spcAft>
                          <a:spcPts val="0"/>
                        </a:spcAft>
                        <a:buNone/>
                      </a:pPr>
                      <a:r>
                        <a:rPr lang="fr"/>
                        <a:t>Military Robotics and Autonomous Systems</a:t>
                      </a:r>
                      <a:endParaRPr/>
                    </a:p>
                  </a:txBody>
                  <a:tcPr marL="28575" marR="28575" marT="19050" marB="19050" anchor="b">
                    <a:solidFill>
                      <a:srgbClr val="A6DDA8"/>
                    </a:solidFill>
                  </a:tcPr>
                </a:tc>
                <a:tc>
                  <a:txBody>
                    <a:bodyPr/>
                    <a:lstStyle/>
                    <a:p>
                      <a:pPr marL="0" lvl="0" indent="0" algn="l" rtl="0">
                        <a:lnSpc>
                          <a:spcPct val="115000"/>
                        </a:lnSpc>
                        <a:spcBef>
                          <a:spcPts val="0"/>
                        </a:spcBef>
                        <a:spcAft>
                          <a:spcPts val="0"/>
                        </a:spcAft>
                        <a:buNone/>
                      </a:pPr>
                      <a:r>
                        <a:rPr lang="fr"/>
                        <a:t>Robots and autonomous systems used in combat and logistical operations.</a:t>
                      </a:r>
                      <a:endParaRPr/>
                    </a:p>
                  </a:txBody>
                  <a:tcPr marL="28575" marR="28575" marT="19050" marB="19050" anchor="b">
                    <a:solidFill>
                      <a:srgbClr val="A6DDA8"/>
                    </a:solidFill>
                  </a:tcPr>
                </a:tc>
                <a:extLst>
                  <a:ext uri="{0D108BD9-81ED-4DB2-BD59-A6C34878D82A}">
                    <a16:rowId xmlns:a16="http://schemas.microsoft.com/office/drawing/2014/main" val="10009"/>
                  </a:ext>
                </a:extLst>
              </a:tr>
              <a:tr h="78550">
                <a:tc rowSpan="10">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1C232"/>
                    </a:solidFill>
                  </a:tcPr>
                </a:tc>
                <a:tc gridSpan="2">
                  <a:txBody>
                    <a:bodyPr/>
                    <a:lstStyle/>
                    <a:p>
                      <a:pPr marL="0" lvl="0" indent="0" algn="ctr" rtl="0">
                        <a:lnSpc>
                          <a:spcPct val="115000"/>
                        </a:lnSpc>
                        <a:spcBef>
                          <a:spcPts val="0"/>
                        </a:spcBef>
                        <a:spcAft>
                          <a:spcPts val="0"/>
                        </a:spcAft>
                        <a:buNone/>
                      </a:pPr>
                      <a:r>
                        <a:rPr lang="fr" b="1"/>
                        <a:t>Environmental and Cultural Sites</a:t>
                      </a:r>
                      <a:endParaRPr b="1"/>
                    </a:p>
                  </a:txBody>
                  <a:tcPr marL="28575" marR="28575" marT="19050" marB="19050" anchor="ctr">
                    <a:solidFill>
                      <a:srgbClr val="F1C232"/>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Locations and resources critical for ecological conservation and cultural preservation.</a:t>
                      </a:r>
                      <a:endParaRPr/>
                    </a:p>
                  </a:txBody>
                  <a:tcPr marL="28575" marR="28575" marT="19050" marB="19050" anchor="b">
                    <a:solidFill>
                      <a:srgbClr val="F1C232"/>
                    </a:solidFill>
                  </a:tcPr>
                </a:tc>
                <a:extLst>
                  <a:ext uri="{0D108BD9-81ED-4DB2-BD59-A6C34878D82A}">
                    <a16:rowId xmlns:a16="http://schemas.microsoft.com/office/drawing/2014/main" val="1001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Natural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Raw materials such as minerals and timber essential for industry and military needs.</a:t>
                      </a:r>
                      <a:endParaRPr/>
                    </a:p>
                  </a:txBody>
                  <a:tcPr marL="28575" marR="28575" marT="19050" marB="19050" anchor="b">
                    <a:solidFill>
                      <a:srgbClr val="FFF2CC"/>
                    </a:solidFill>
                  </a:tcPr>
                </a:tc>
                <a:extLst>
                  <a:ext uri="{0D108BD9-81ED-4DB2-BD59-A6C34878D82A}">
                    <a16:rowId xmlns:a16="http://schemas.microsoft.com/office/drawing/2014/main" val="1001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Cultural and Historical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Landmarks and locations of significant cultural, historical, or national importance.</a:t>
                      </a:r>
                      <a:endParaRPr/>
                    </a:p>
                  </a:txBody>
                  <a:tcPr marL="28575" marR="28575" marT="19050" marB="19050" anchor="b">
                    <a:solidFill>
                      <a:srgbClr val="FFF2CC"/>
                    </a:solidFill>
                  </a:tcPr>
                </a:tc>
                <a:extLst>
                  <a:ext uri="{0D108BD9-81ED-4DB2-BD59-A6C34878D82A}">
                    <a16:rowId xmlns:a16="http://schemas.microsoft.com/office/drawing/2014/main" val="1001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Religious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Places of worship or religious significance with cultural and strategic importance.</a:t>
                      </a:r>
                      <a:endParaRPr/>
                    </a:p>
                  </a:txBody>
                  <a:tcPr marL="28575" marR="28575" marT="19050" marB="19050" anchor="b">
                    <a:solidFill>
                      <a:srgbClr val="FFF2CC"/>
                    </a:solidFill>
                  </a:tcPr>
                </a:tc>
                <a:extLst>
                  <a:ext uri="{0D108BD9-81ED-4DB2-BD59-A6C34878D82A}">
                    <a16:rowId xmlns:a16="http://schemas.microsoft.com/office/drawing/2014/main" val="1001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National Parks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Protected natural areas important for conservation and public recreation.</a:t>
                      </a:r>
                      <a:endParaRPr/>
                    </a:p>
                  </a:txBody>
                  <a:tcPr marL="28575" marR="28575" marT="19050" marB="19050" anchor="b">
                    <a:solidFill>
                      <a:srgbClr val="FFF2CC"/>
                    </a:solidFill>
                  </a:tcPr>
                </a:tc>
                <a:extLst>
                  <a:ext uri="{0D108BD9-81ED-4DB2-BD59-A6C34878D82A}">
                    <a16:rowId xmlns:a16="http://schemas.microsoft.com/office/drawing/2014/main" val="1001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Archaeological Sites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Locations containing historical remains that provide insights into past civilizations.</a:t>
                      </a:r>
                      <a:endParaRPr/>
                    </a:p>
                  </a:txBody>
                  <a:tcPr marL="28575" marR="28575" marT="19050" marB="19050" anchor="b">
                    <a:solidFill>
                      <a:srgbClr val="FFF2CC"/>
                    </a:solidFill>
                  </a:tcPr>
                </a:tc>
                <a:extLst>
                  <a:ext uri="{0D108BD9-81ED-4DB2-BD59-A6C34878D82A}">
                    <a16:rowId xmlns:a16="http://schemas.microsoft.com/office/drawing/2014/main" val="1001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Protected Wildlife Areas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Areas set aside for the conservation of endangered species and biodiversity.</a:t>
                      </a:r>
                      <a:endParaRPr/>
                    </a:p>
                  </a:txBody>
                  <a:tcPr marL="28575" marR="28575" marT="19050" marB="19050" anchor="b">
                    <a:solidFill>
                      <a:srgbClr val="FFF2CC"/>
                    </a:solidFill>
                  </a:tcPr>
                </a:tc>
                <a:extLst>
                  <a:ext uri="{0D108BD9-81ED-4DB2-BD59-A6C34878D82A}">
                    <a16:rowId xmlns:a16="http://schemas.microsoft.com/office/drawing/2014/main" val="1001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Forests and Woodlands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Forested areas critical for ecosystem services, carbon sequestration, and timber production.</a:t>
                      </a:r>
                      <a:endParaRPr/>
                    </a:p>
                  </a:txBody>
                  <a:tcPr marL="28575" marR="28575" marT="19050" marB="19050" anchor="b">
                    <a:solidFill>
                      <a:srgbClr val="FFF2CC"/>
                    </a:solidFill>
                  </a:tcPr>
                </a:tc>
                <a:extLst>
                  <a:ext uri="{0D108BD9-81ED-4DB2-BD59-A6C34878D82A}">
                    <a16:rowId xmlns:a16="http://schemas.microsoft.com/office/drawing/2014/main" val="1001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Strategic Water Resources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Critical water bodies, such as dams and reservoirs, vital for energy, agriculture, and military use.</a:t>
                      </a:r>
                      <a:endParaRPr/>
                    </a:p>
                  </a:txBody>
                  <a:tcPr marL="28575" marR="28575" marT="19050" marB="19050" anchor="b">
                    <a:solidFill>
                      <a:srgbClr val="FFF2CC"/>
                    </a:solidFill>
                  </a:tcPr>
                </a:tc>
                <a:extLst>
                  <a:ext uri="{0D108BD9-81ED-4DB2-BD59-A6C34878D82A}">
                    <a16:rowId xmlns:a16="http://schemas.microsoft.com/office/drawing/2014/main" val="10018"/>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FFF2CC"/>
                    </a:solidFill>
                  </a:tcPr>
                </a:tc>
                <a:tc>
                  <a:txBody>
                    <a:bodyPr/>
                    <a:lstStyle/>
                    <a:p>
                      <a:pPr marL="0" lvl="0" indent="0" algn="l" rtl="0">
                        <a:lnSpc>
                          <a:spcPct val="115000"/>
                        </a:lnSpc>
                        <a:spcBef>
                          <a:spcPts val="0"/>
                        </a:spcBef>
                        <a:spcAft>
                          <a:spcPts val="0"/>
                        </a:spcAft>
                        <a:buNone/>
                      </a:pPr>
                      <a:r>
                        <a:rPr lang="fr"/>
                        <a:t>Coastal and Marine Ecosystems</a:t>
                      </a:r>
                      <a:endParaRPr/>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fr"/>
                        <a:t>Coastal regions and marine environments supporting biodiversity and economic resources like fisheries.</a:t>
                      </a:r>
                      <a:endParaRPr/>
                    </a:p>
                  </a:txBody>
                  <a:tcPr marL="28575" marR="28575" marT="19050" marB="19050" anchor="b">
                    <a:solidFill>
                      <a:srgbClr val="FFF2CC"/>
                    </a:solidFill>
                  </a:tcPr>
                </a:tc>
                <a:extLst>
                  <a:ext uri="{0D108BD9-81ED-4DB2-BD59-A6C34878D82A}">
                    <a16:rowId xmlns:a16="http://schemas.microsoft.com/office/drawing/2014/main" val="10019"/>
                  </a:ext>
                </a:extLst>
              </a:tr>
              <a:tr h="78550">
                <a:tc rowSpan="10">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A64D79"/>
                    </a:solidFill>
                  </a:tcPr>
                </a:tc>
                <a:tc gridSpan="2">
                  <a:txBody>
                    <a:bodyPr/>
                    <a:lstStyle/>
                    <a:p>
                      <a:pPr marL="0" lvl="0" indent="0" algn="ctr" rtl="0">
                        <a:lnSpc>
                          <a:spcPct val="115000"/>
                        </a:lnSpc>
                        <a:spcBef>
                          <a:spcPts val="0"/>
                        </a:spcBef>
                        <a:spcAft>
                          <a:spcPts val="0"/>
                        </a:spcAft>
                        <a:buNone/>
                      </a:pPr>
                      <a:r>
                        <a:rPr lang="fr" b="1"/>
                        <a:t>Special Facilities</a:t>
                      </a:r>
                      <a:endParaRPr b="1"/>
                    </a:p>
                  </a:txBody>
                  <a:tcPr marL="28575" marR="28575" marT="19050" marB="19050" anchor="ctr">
                    <a:solidFill>
                      <a:srgbClr val="A64D79"/>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fr"/>
                        <a:t>High-security or strategic locations for research, weapons, and other specialized operations.</a:t>
                      </a:r>
                      <a:endParaRPr/>
                    </a:p>
                  </a:txBody>
                  <a:tcPr marL="28575" marR="28575" marT="19050" marB="19050" anchor="b">
                    <a:solidFill>
                      <a:srgbClr val="A64D79"/>
                    </a:solidFill>
                  </a:tcPr>
                </a:tc>
                <a:extLst>
                  <a:ext uri="{0D108BD9-81ED-4DB2-BD59-A6C34878D82A}">
                    <a16:rowId xmlns:a16="http://schemas.microsoft.com/office/drawing/2014/main" val="10020"/>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1</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Research and Development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developing new technologies, weapons, and systems for defense.</a:t>
                      </a:r>
                      <a:endParaRPr/>
                    </a:p>
                  </a:txBody>
                  <a:tcPr marL="28575" marR="28575" marT="19050" marB="19050" anchor="b">
                    <a:solidFill>
                      <a:srgbClr val="EAD1DC"/>
                    </a:solidFill>
                  </a:tcPr>
                </a:tc>
                <a:extLst>
                  <a:ext uri="{0D108BD9-81ED-4DB2-BD59-A6C34878D82A}">
                    <a16:rowId xmlns:a16="http://schemas.microsoft.com/office/drawing/2014/main" val="10021"/>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2</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Biological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where biological agents are produced and stored, often for defense purposes.</a:t>
                      </a:r>
                      <a:endParaRPr/>
                    </a:p>
                  </a:txBody>
                  <a:tcPr marL="28575" marR="28575" marT="19050" marB="19050" anchor="b">
                    <a:solidFill>
                      <a:srgbClr val="EAD1DC"/>
                    </a:solidFill>
                  </a:tcPr>
                </a:tc>
                <a:extLst>
                  <a:ext uri="{0D108BD9-81ED-4DB2-BD59-A6C34878D82A}">
                    <a16:rowId xmlns:a16="http://schemas.microsoft.com/office/drawing/2014/main" val="10022"/>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3</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Chemical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involved in the production and storage of chemical weapons.</a:t>
                      </a:r>
                      <a:endParaRPr/>
                    </a:p>
                  </a:txBody>
                  <a:tcPr marL="28575" marR="28575" marT="19050" marB="19050" anchor="b">
                    <a:solidFill>
                      <a:srgbClr val="EAD1DC"/>
                    </a:solidFill>
                  </a:tcPr>
                </a:tc>
                <a:extLst>
                  <a:ext uri="{0D108BD9-81ED-4DB2-BD59-A6C34878D82A}">
                    <a16:rowId xmlns:a16="http://schemas.microsoft.com/office/drawing/2014/main" val="10023"/>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4</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Nuclear Weapons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Sites dedicated to the production, maintenance, and storage of nuclear weapons.</a:t>
                      </a:r>
                      <a:endParaRPr/>
                    </a:p>
                  </a:txBody>
                  <a:tcPr marL="28575" marR="28575" marT="19050" marB="19050" anchor="b">
                    <a:solidFill>
                      <a:srgbClr val="EAD1DC"/>
                    </a:solidFill>
                  </a:tcPr>
                </a:tc>
                <a:extLst>
                  <a:ext uri="{0D108BD9-81ED-4DB2-BD59-A6C34878D82A}">
                    <a16:rowId xmlns:a16="http://schemas.microsoft.com/office/drawing/2014/main" val="10024"/>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5</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Space Launch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used for the launching of spacecraft and satellites.</a:t>
                      </a:r>
                      <a:endParaRPr/>
                    </a:p>
                  </a:txBody>
                  <a:tcPr marL="28575" marR="28575" marT="19050" marB="19050" anchor="b">
                    <a:solidFill>
                      <a:srgbClr val="EAD1DC"/>
                    </a:solidFill>
                  </a:tcPr>
                </a:tc>
                <a:extLst>
                  <a:ext uri="{0D108BD9-81ED-4DB2-BD59-A6C34878D82A}">
                    <a16:rowId xmlns:a16="http://schemas.microsoft.com/office/drawing/2014/main" val="10025"/>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6</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Data Centers (Intelligence and Military)</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Facilities for processing, storing, and analyzing intelligence and military data.</a:t>
                      </a:r>
                      <a:endParaRPr/>
                    </a:p>
                  </a:txBody>
                  <a:tcPr marL="28575" marR="28575" marT="19050" marB="19050" anchor="b">
                    <a:solidFill>
                      <a:srgbClr val="EAD1DC"/>
                    </a:solidFill>
                  </a:tcPr>
                </a:tc>
                <a:extLst>
                  <a:ext uri="{0D108BD9-81ED-4DB2-BD59-A6C34878D82A}">
                    <a16:rowId xmlns:a16="http://schemas.microsoft.com/office/drawing/2014/main" val="10026"/>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7</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Strategic Technology R&amp;D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Research centers focused on developing advanced military and defense technologies.</a:t>
                      </a:r>
                      <a:endParaRPr/>
                    </a:p>
                  </a:txBody>
                  <a:tcPr marL="28575" marR="28575" marT="19050" marB="19050" anchor="b">
                    <a:solidFill>
                      <a:srgbClr val="EAD1DC"/>
                    </a:solidFill>
                  </a:tcPr>
                </a:tc>
                <a:extLst>
                  <a:ext uri="{0D108BD9-81ED-4DB2-BD59-A6C34878D82A}">
                    <a16:rowId xmlns:a16="http://schemas.microsoft.com/office/drawing/2014/main" val="10027"/>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8</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Advanced Manufacturing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Factories producing cutting-edge technologies, military equipment, and materials.</a:t>
                      </a:r>
                      <a:endParaRPr/>
                    </a:p>
                  </a:txBody>
                  <a:tcPr marL="28575" marR="28575" marT="19050" marB="19050" anchor="b">
                    <a:solidFill>
                      <a:srgbClr val="EAD1DC"/>
                    </a:solidFill>
                  </a:tcPr>
                </a:tc>
                <a:extLst>
                  <a:ext uri="{0D108BD9-81ED-4DB2-BD59-A6C34878D82A}">
                    <a16:rowId xmlns:a16="http://schemas.microsoft.com/office/drawing/2014/main" val="10028"/>
                  </a:ext>
                </a:extLst>
              </a:tr>
              <a:tr h="78550">
                <a:tc vMerge="1">
                  <a:txBody>
                    <a:bodyPr/>
                    <a:lstStyle/>
                    <a:p>
                      <a:endParaRPr lang="en-US"/>
                    </a:p>
                  </a:txBody>
                  <a:tcPr/>
                </a:tc>
                <a:tc>
                  <a:txBody>
                    <a:bodyPr/>
                    <a:lstStyle/>
                    <a:p>
                      <a:pPr marL="0" lvl="0" indent="0" algn="ctr" rtl="0">
                        <a:lnSpc>
                          <a:spcPct val="115000"/>
                        </a:lnSpc>
                        <a:spcBef>
                          <a:spcPts val="0"/>
                        </a:spcBef>
                        <a:spcAft>
                          <a:spcPts val="0"/>
                        </a:spcAft>
                        <a:buNone/>
                      </a:pPr>
                      <a:r>
                        <a:rPr lang="fr" b="1"/>
                        <a:t>9</a:t>
                      </a:r>
                      <a:endParaRPr b="1"/>
                    </a:p>
                  </a:txBody>
                  <a:tcPr marL="28575" marR="28575" marT="19050" marB="19050" anchor="ctr">
                    <a:solidFill>
                      <a:srgbClr val="EAD1DC"/>
                    </a:solidFill>
                  </a:tcPr>
                </a:tc>
                <a:tc>
                  <a:txBody>
                    <a:bodyPr/>
                    <a:lstStyle/>
                    <a:p>
                      <a:pPr marL="0" lvl="0" indent="0" algn="l" rtl="0">
                        <a:lnSpc>
                          <a:spcPct val="115000"/>
                        </a:lnSpc>
                        <a:spcBef>
                          <a:spcPts val="0"/>
                        </a:spcBef>
                        <a:spcAft>
                          <a:spcPts val="0"/>
                        </a:spcAft>
                        <a:buNone/>
                      </a:pPr>
                      <a:r>
                        <a:rPr lang="fr"/>
                        <a:t>High-Security Storage Facilities</a:t>
                      </a:r>
                      <a:endParaRPr/>
                    </a:p>
                  </a:txBody>
                  <a:tcPr marL="28575" marR="28575" marT="19050" marB="19050" anchor="b">
                    <a:solidFill>
                      <a:srgbClr val="EAD1DC"/>
                    </a:solidFill>
                  </a:tcPr>
                </a:tc>
                <a:tc>
                  <a:txBody>
                    <a:bodyPr/>
                    <a:lstStyle/>
                    <a:p>
                      <a:pPr marL="0" lvl="0" indent="0" algn="l" rtl="0">
                        <a:lnSpc>
                          <a:spcPct val="115000"/>
                        </a:lnSpc>
                        <a:spcBef>
                          <a:spcPts val="0"/>
                        </a:spcBef>
                        <a:spcAft>
                          <a:spcPts val="0"/>
                        </a:spcAft>
                        <a:buNone/>
                      </a:pPr>
                      <a:r>
                        <a:rPr lang="fr"/>
                        <a:t>Secure sites for storing sensitive materials, including weapons and classified information.</a:t>
                      </a:r>
                      <a:endParaRPr/>
                    </a:p>
                  </a:txBody>
                  <a:tcPr marL="28575" marR="28575" marT="19050" marB="19050" anchor="b">
                    <a:solidFill>
                      <a:srgbClr val="EAD1DC"/>
                    </a:solidFill>
                  </a:tcPr>
                </a:tc>
                <a:extLst>
                  <a:ext uri="{0D108BD9-81ED-4DB2-BD59-A6C34878D82A}">
                    <a16:rowId xmlns:a16="http://schemas.microsoft.com/office/drawing/2014/main" val="10029"/>
                  </a:ext>
                </a:extLst>
              </a:tr>
            </a:tbl>
          </a:graphicData>
        </a:graphic>
      </p:graphicFrame>
      <p:pic>
        <p:nvPicPr>
          <p:cNvPr id="304" name="Google Shape;304;p31">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2"/>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PV CHAR Codes</a:t>
            </a:r>
            <a:endParaRPr sz="4200" b="1" u="sng">
              <a:solidFill>
                <a:schemeClr val="dk1"/>
              </a:solidFill>
            </a:endParaRPr>
          </a:p>
        </p:txBody>
      </p:sp>
      <p:graphicFrame>
        <p:nvGraphicFramePr>
          <p:cNvPr id="310" name="Google Shape;310;p32"/>
          <p:cNvGraphicFramePr/>
          <p:nvPr/>
        </p:nvGraphicFramePr>
        <p:xfrm>
          <a:off x="859150" y="1936175"/>
          <a:ext cx="13401675" cy="8597400"/>
        </p:xfrm>
        <a:graphic>
          <a:graphicData uri="http://schemas.openxmlformats.org/drawingml/2006/table">
            <a:tbl>
              <a:tblPr>
                <a:noFill/>
                <a:tableStyleId>{85EE82D6-AF98-40BB-A63E-5EA55E4C3481}</a:tableStyleId>
              </a:tblPr>
              <a:tblGrid>
                <a:gridCol w="763675">
                  <a:extLst>
                    <a:ext uri="{9D8B030D-6E8A-4147-A177-3AD203B41FA5}">
                      <a16:colId xmlns:a16="http://schemas.microsoft.com/office/drawing/2014/main" val="20000"/>
                    </a:ext>
                  </a:extLst>
                </a:gridCol>
                <a:gridCol w="3551150">
                  <a:extLst>
                    <a:ext uri="{9D8B030D-6E8A-4147-A177-3AD203B41FA5}">
                      <a16:colId xmlns:a16="http://schemas.microsoft.com/office/drawing/2014/main" val="20001"/>
                    </a:ext>
                  </a:extLst>
                </a:gridCol>
                <a:gridCol w="9086850">
                  <a:extLst>
                    <a:ext uri="{9D8B030D-6E8A-4147-A177-3AD203B41FA5}">
                      <a16:colId xmlns:a16="http://schemas.microsoft.com/office/drawing/2014/main" val="20002"/>
                    </a:ext>
                  </a:extLst>
                </a:gridCol>
              </a:tblGrid>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Structure Type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BF9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Above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or facility situated entirely above the surface of the earth.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Bridge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Raised structure built to span a gap (such as over a river or road) to allow for transportation.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underground bunker with a narrow access tunnel (adit) leading to it.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Bunker</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Fortified, enclosed structure designed to protect against attacks or explosions, often used for personnel or equipment.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Culvert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or pipe, typically for drainage, built under a road, railway, or other infrastructure.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CP</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Choke Point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Strategic, narrow location that restricts movement, often used to block or control enemy forces.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FS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Fence Secured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Site or structure surrounded by a fence, often for security purposes to prevent unauthorized access.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High Bay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Large structure with a high ceiling, typically used for storing or servicing large equipment, vehicles, or machinery.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OA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Open Area</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Flat, exposed area with little to no cover, providing no concealment or protection from observation.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PUG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Partually 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with both subterranean and above-ground portions, offering partial protection while remaining visible.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RV</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Revetted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Position or structure that is reinforced with revetments (protective earth barriers) to mitigate damage from attacks.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Underground passage, typically used for movement or storage, that connects two locations or serves as a protected route.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TA</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Tunnel Adit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Tunnel with a horizontal or sloping shaft, typically used for access to a deeper underground facility.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UG</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Under Ground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fr" sz="800"/>
                        <a:t>Structure or facility fully constructed below the earth’s surface, often designed for protection or concealment.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14"/>
                  </a:ext>
                </a:extLst>
              </a:tr>
              <a:tr h="227700">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ct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PV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0B539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AD</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Adobe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Walls made of adobe (mudbrick), typically used in traditional construction in arid regions.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HCF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Heavy Composite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Structure with a heavy composite frame, often combining steel, concrete, and other materials for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LCF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Light Compisite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light composite frame, combining materials like steel and timber to reduce weight.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1</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Single-story structure with load-bearing walls made of logs or timber, typically used in rural or wilderness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LOG 2</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Multistory Load-Bearing Wall - Log and Timber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Multi-story structure with load-bearing walls made from logs or timber, designed for higher load capacities.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MON</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Monumental 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Large, heavy masonry walls that provide structural support in monumental buildings, typically used in historical or grand structures.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Multiple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with multiple levels or stories, often requiring complex structural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Reinforced 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Concrete that is strengthened with steel reinforcement bars (rebar) to improve its tensile strength.</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Light Framed Colums and Roof Slab or Arch</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Reinforced concrete structure with light framing, typically used for smaller buildings or light-load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Stressed Skin or Shell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shell or skin structure designed to resist stresses without additional framing.</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6"/>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T-Columns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Type of reinforced concrete column shaped like a "T" to provide stability in a building’s structure.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34500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RCVLF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RC Very Light Framed or Columns and Trusses or Columns and Beams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Reinforced concrete structure with very light framing, often using trusses or beams for support.</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2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Steel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Building structure primarily made of steel, offering high strength and flexibility.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Single Story</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with only one level or story.</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VLWF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Very Light 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very light wood frame, typically used in residential or small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WB</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Masonry Load-Bearing Walls</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Walls made from masonry materials (such as brick or stone) that carry the weight of the structure above.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2"/>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WF</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 Framed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with a wood frame, commonly used for residential buildings or smaller constructions.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3"/>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BR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Blast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fr" sz="800"/>
                        <a:t>Building or structure designed to withstand explosive forces or blasts, often used in military or high-risk areas.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34"/>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ER</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Earthquake Resistant</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Structure designed to resist seismic activity, utilizing specific construction techniques to prevent collapse or damage.</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5"/>
                  </a:ext>
                </a:extLst>
              </a:tr>
              <a:tr h="227700">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28575" marR="28575" marT="19050" marB="19050" anchor="b">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36"/>
                  </a:ext>
                </a:extLst>
              </a:tr>
              <a:tr h="258750">
                <a:tc gridSpan="3">
                  <a:txBody>
                    <a:bodyPr/>
                    <a:lstStyle/>
                    <a:p>
                      <a:pPr marL="0" lvl="0" indent="0" algn="ctr" rtl="0">
                        <a:lnSpc>
                          <a:spcPct val="115000"/>
                        </a:lnSpc>
                        <a:spcBef>
                          <a:spcPts val="0"/>
                        </a:spcBef>
                        <a:spcAft>
                          <a:spcPts val="0"/>
                        </a:spcAft>
                        <a:buNone/>
                      </a:pPr>
                      <a:r>
                        <a:rPr lang="fr" sz="1200" b="1">
                          <a:solidFill>
                            <a:srgbClr val="FFFFFF"/>
                          </a:solidFill>
                          <a:latin typeface="Roboto"/>
                          <a:ea typeface="Roboto"/>
                          <a:cs typeface="Roboto"/>
                          <a:sym typeface="Roboto"/>
                        </a:rPr>
                        <a:t>Roof Construction Codes</a:t>
                      </a:r>
                      <a:endParaRPr sz="1200" b="1">
                        <a:solidFill>
                          <a:srgbClr val="FFFFFF"/>
                        </a:solidFill>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741B4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37"/>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C</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Concrete</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using concrete materials, providing strong durability and often used in flat roof designs or multi-story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38"/>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M</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Metal</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made from metal materials, such as steel, aluminum, or copper, offering strength, durability, and often used in industrial or commercial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39"/>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S</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Shingled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covered with shingles, typically made from asphalt, wood, or slate, offering protection and a traditional aesthetic, commonly used in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40"/>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U</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Unknown</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fr" sz="800"/>
                        <a:t>Roof construction type that is not identified or unclear, requiring further investigation for classification.</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41"/>
                  </a:ext>
                </a:extLst>
              </a:tr>
              <a:tr h="189750">
                <a:tc>
                  <a:txBody>
                    <a:bodyPr/>
                    <a:lstStyle/>
                    <a:p>
                      <a:pPr marL="0" lvl="0" indent="0" algn="ctr" rtl="0">
                        <a:lnSpc>
                          <a:spcPct val="115000"/>
                        </a:lnSpc>
                        <a:spcBef>
                          <a:spcPts val="0"/>
                        </a:spcBef>
                        <a:spcAft>
                          <a:spcPts val="0"/>
                        </a:spcAft>
                        <a:buNone/>
                      </a:pPr>
                      <a:r>
                        <a:rPr lang="fr" sz="800" b="1">
                          <a:latin typeface="Roboto"/>
                          <a:ea typeface="Roboto"/>
                          <a:cs typeface="Roboto"/>
                          <a:sym typeface="Roboto"/>
                        </a:rPr>
                        <a:t>W</a:t>
                      </a:r>
                      <a:endParaRPr sz="800" b="1">
                        <a:latin typeface="Roboto"/>
                        <a:ea typeface="Roboto"/>
                        <a:cs typeface="Roboto"/>
                        <a:sym typeface="Roboto"/>
                      </a:endParaRPr>
                    </a:p>
                  </a:txBody>
                  <a:tcPr marL="28575" marR="28575" marT="19050" marB="19050" anchor="ctr">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fr" sz="800">
                          <a:latin typeface="Roboto"/>
                          <a:ea typeface="Roboto"/>
                          <a:cs typeface="Roboto"/>
                          <a:sym typeface="Roboto"/>
                        </a:rPr>
                        <a:t>Wood</a:t>
                      </a:r>
                      <a:endParaRPr sz="800">
                        <a:latin typeface="Roboto"/>
                        <a:ea typeface="Roboto"/>
                        <a:cs typeface="Roboto"/>
                        <a:sym typeface="Roboto"/>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sz="800"/>
                        <a:t>Roof constructed primarily from wood materials, often using timber framing with wooden shingles or panels, typically seen in traditional or residential buildings.</a:t>
                      </a:r>
                      <a:endParaRPr sz="8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42"/>
                  </a:ext>
                </a:extLst>
              </a:tr>
            </a:tbl>
          </a:graphicData>
        </a:graphic>
      </p:graphicFrame>
      <p:pic>
        <p:nvPicPr>
          <p:cNvPr id="311" name="Google Shape;311;p32">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Target Location Error Categories</a:t>
            </a:r>
            <a:endParaRPr sz="4200" b="1" u="sng">
              <a:solidFill>
                <a:schemeClr val="dk1"/>
              </a:solidFill>
            </a:endParaRPr>
          </a:p>
        </p:txBody>
      </p:sp>
      <p:pic>
        <p:nvPicPr>
          <p:cNvPr id="317" name="Google Shape;317;p33"/>
          <p:cNvPicPr preferRelativeResize="0"/>
          <p:nvPr/>
        </p:nvPicPr>
        <p:blipFill rotWithShape="1">
          <a:blip r:embed="rId3">
            <a:alphaModFix/>
          </a:blip>
          <a:srcRect b="5374"/>
          <a:stretch/>
        </p:blipFill>
        <p:spPr>
          <a:xfrm>
            <a:off x="0" y="2384575"/>
            <a:ext cx="15120000" cy="7979825"/>
          </a:xfrm>
          <a:prstGeom prst="rect">
            <a:avLst/>
          </a:prstGeom>
          <a:noFill/>
          <a:ln>
            <a:noFill/>
          </a:ln>
        </p:spPr>
      </p:pic>
      <p:pic>
        <p:nvPicPr>
          <p:cNvPr id="318" name="Google Shape;318;p33">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Levels</a:t>
            </a:r>
            <a:endParaRPr sz="4200" b="1" u="sng">
              <a:solidFill>
                <a:schemeClr val="dk1"/>
              </a:solidFill>
            </a:endParaRPr>
          </a:p>
        </p:txBody>
      </p:sp>
      <p:pic>
        <p:nvPicPr>
          <p:cNvPr id="331" name="Google Shape;331;p35"/>
          <p:cNvPicPr preferRelativeResize="0"/>
          <p:nvPr/>
        </p:nvPicPr>
        <p:blipFill rotWithShape="1">
          <a:blip r:embed="rId3">
            <a:alphaModFix/>
          </a:blip>
          <a:srcRect t="24637" b="6925"/>
          <a:stretch/>
        </p:blipFill>
        <p:spPr>
          <a:xfrm>
            <a:off x="0" y="2801225"/>
            <a:ext cx="15119999" cy="7890775"/>
          </a:xfrm>
          <a:prstGeom prst="rect">
            <a:avLst/>
          </a:prstGeom>
          <a:noFill/>
          <a:ln>
            <a:noFill/>
          </a:ln>
        </p:spPr>
      </p:pic>
      <p:pic>
        <p:nvPicPr>
          <p:cNvPr id="332" name="Google Shape;332;p35">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11395FE8-9CDE-A924-43F9-864FB9C64D0C}"/>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A1113D7F-24A4-3387-EFB3-9F6428D2AFD1}"/>
              </a:ext>
            </a:extLst>
          </p:cNvPr>
          <p:cNvGrpSpPr/>
          <p:nvPr/>
        </p:nvGrpSpPr>
        <p:grpSpPr>
          <a:xfrm>
            <a:off x="0" y="0"/>
            <a:ext cx="15119350" cy="1921524"/>
            <a:chOff x="0" y="0"/>
            <a:chExt cx="15119350" cy="1921524"/>
          </a:xfrm>
        </p:grpSpPr>
        <p:grpSp>
          <p:nvGrpSpPr>
            <p:cNvPr id="13" name="Group 12">
              <a:extLst>
                <a:ext uri="{FF2B5EF4-FFF2-40B4-BE49-F238E27FC236}">
                  <a16:creationId xmlns:a16="http://schemas.microsoft.com/office/drawing/2014/main" id="{4C1AB8ED-D2EB-BF29-8C18-7544DA3A7F26}"/>
                </a:ext>
              </a:extLst>
            </p:cNvPr>
            <p:cNvGrpSpPr/>
            <p:nvPr/>
          </p:nvGrpSpPr>
          <p:grpSpPr>
            <a:xfrm>
              <a:off x="0" y="0"/>
              <a:ext cx="15119350" cy="1921524"/>
              <a:chOff x="0" y="-1616"/>
              <a:chExt cx="15119350" cy="1921524"/>
            </a:xfrm>
          </p:grpSpPr>
          <p:sp>
            <p:nvSpPr>
              <p:cNvPr id="23" name="Rectangle 22">
                <a:extLst>
                  <a:ext uri="{FF2B5EF4-FFF2-40B4-BE49-F238E27FC236}">
                    <a16:creationId xmlns:a16="http://schemas.microsoft.com/office/drawing/2014/main" id="{D390C5E5-D36A-CBEA-32ED-B2A836E78135}"/>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pic>
            <p:nvPicPr>
              <p:cNvPr id="24" name="Google Shape;70;p14">
                <a:hlinkClick r:id="rId3"/>
                <a:extLst>
                  <a:ext uri="{FF2B5EF4-FFF2-40B4-BE49-F238E27FC236}">
                    <a16:creationId xmlns:a16="http://schemas.microsoft.com/office/drawing/2014/main" id="{7A8DBBC0-0604-0673-9E15-6344F0F0ECF5}"/>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25" name="Group 24">
                <a:extLst>
                  <a:ext uri="{FF2B5EF4-FFF2-40B4-BE49-F238E27FC236}">
                    <a16:creationId xmlns:a16="http://schemas.microsoft.com/office/drawing/2014/main" id="{E4E81F92-CE40-2660-2728-5A7A7D40CC86}"/>
                  </a:ext>
                </a:extLst>
              </p:cNvPr>
              <p:cNvGrpSpPr/>
              <p:nvPr/>
            </p:nvGrpSpPr>
            <p:grpSpPr>
              <a:xfrm>
                <a:off x="1" y="-1616"/>
                <a:ext cx="15119349" cy="1921524"/>
                <a:chOff x="1" y="-1616"/>
                <a:chExt cx="15119349" cy="1921524"/>
              </a:xfrm>
            </p:grpSpPr>
            <p:sp>
              <p:nvSpPr>
                <p:cNvPr id="32" name="Rectangle 31">
                  <a:extLst>
                    <a:ext uri="{FF2B5EF4-FFF2-40B4-BE49-F238E27FC236}">
                      <a16:creationId xmlns:a16="http://schemas.microsoft.com/office/drawing/2014/main" id="{0B9C2190-864B-0DEC-8199-ACF811A166F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4F08FFC-DF8B-74C1-603B-50D0373C2DF4}"/>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776D092-2DB3-70B0-F997-4DB5AF312A17}"/>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CAC8C3-CF8F-BBE9-CD06-65275DEFF54D}"/>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FDAA1E2-8269-1305-C1BF-43FEFEFE5F74}"/>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E1543EC9-57A0-97C9-EDA2-D5C756D0A4E4}"/>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B8063C59-EC03-9252-81F5-2F64399198CC}"/>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28" name="TextBox 27">
                <a:extLst>
                  <a:ext uri="{FF2B5EF4-FFF2-40B4-BE49-F238E27FC236}">
                    <a16:creationId xmlns:a16="http://schemas.microsoft.com/office/drawing/2014/main" id="{4175C578-F9C7-87E1-06E3-7EBEB69A4A2A}"/>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05JAN2024 DOI:05JAN2024</a:t>
                </a:r>
              </a:p>
            </p:txBody>
          </p:sp>
          <p:sp>
            <p:nvSpPr>
              <p:cNvPr id="29" name="TextBox 28">
                <a:extLst>
                  <a:ext uri="{FF2B5EF4-FFF2-40B4-BE49-F238E27FC236}">
                    <a16:creationId xmlns:a16="http://schemas.microsoft.com/office/drawing/2014/main" id="{4C06A7CC-5929-7D14-52C6-03D8250DEAD7}"/>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30" name="TextBox 29">
                <a:extLst>
                  <a:ext uri="{FF2B5EF4-FFF2-40B4-BE49-F238E27FC236}">
                    <a16:creationId xmlns:a16="http://schemas.microsoft.com/office/drawing/2014/main" id="{B61ACEF9-19E2-8F14-0800-F631D012616A}"/>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31" name="TextBox 30">
                <a:extLst>
                  <a:ext uri="{FF2B5EF4-FFF2-40B4-BE49-F238E27FC236}">
                    <a16:creationId xmlns:a16="http://schemas.microsoft.com/office/drawing/2014/main" id="{1CC62957-15C4-B564-F2C9-F6947749D6CC}"/>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41" name="Picture 40" descr="A map of different continents&#10;&#10;Description automatically generated">
              <a:extLst>
                <a:ext uri="{FF2B5EF4-FFF2-40B4-BE49-F238E27FC236}">
                  <a16:creationId xmlns:a16="http://schemas.microsoft.com/office/drawing/2014/main" id="{EF5E8FC9-2AF5-0312-F830-0ECDC24D4927}"/>
                </a:ext>
              </a:extLst>
            </p:cNvPr>
            <p:cNvPicPr>
              <a:picLocks noChangeAspect="1"/>
            </p:cNvPicPr>
            <p:nvPr/>
          </p:nvPicPr>
          <p:blipFill>
            <a:blip r:embed="rId5"/>
            <a:srcRect t="6509" b="811"/>
            <a:stretch/>
          </p:blipFill>
          <p:spPr>
            <a:xfrm>
              <a:off x="9130146" y="18203"/>
              <a:ext cx="2217178" cy="1886797"/>
            </a:xfrm>
            <a:prstGeom prst="rect">
              <a:avLst/>
            </a:prstGeom>
          </p:spPr>
        </p:pic>
        <p:sp>
          <p:nvSpPr>
            <p:cNvPr id="20" name="Rectangle 19">
              <a:extLst>
                <a:ext uri="{FF2B5EF4-FFF2-40B4-BE49-F238E27FC236}">
                  <a16:creationId xmlns:a16="http://schemas.microsoft.com/office/drawing/2014/main" id="{B270440A-67D7-5912-392A-9C920D6E64F7}"/>
                </a:ext>
              </a:extLst>
            </p:cNvPr>
            <p:cNvSpPr/>
            <p:nvPr/>
          </p:nvSpPr>
          <p:spPr>
            <a:xfrm>
              <a:off x="10126874" y="8178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3" name="Picture 42" descr="A map of water and land&#10;&#10;Description automatically generated">
            <a:extLst>
              <a:ext uri="{FF2B5EF4-FFF2-40B4-BE49-F238E27FC236}">
                <a16:creationId xmlns:a16="http://schemas.microsoft.com/office/drawing/2014/main" id="{004A5C93-82DE-FF19-D4A2-9CB78D741BAE}"/>
              </a:ext>
            </a:extLst>
          </p:cNvPr>
          <p:cNvPicPr>
            <a:picLocks noChangeAspect="1"/>
          </p:cNvPicPr>
          <p:nvPr/>
        </p:nvPicPr>
        <p:blipFill>
          <a:blip r:embed="rId6"/>
          <a:srcRect l="13181" t="-84" r="4770" b="212"/>
          <a:stretch/>
        </p:blipFill>
        <p:spPr>
          <a:xfrm>
            <a:off x="0" y="1930401"/>
            <a:ext cx="15117416" cy="8761412"/>
          </a:xfrm>
          <a:prstGeom prst="rect">
            <a:avLst/>
          </a:prstGeom>
        </p:spPr>
      </p:pic>
      <p:cxnSp>
        <p:nvCxnSpPr>
          <p:cNvPr id="65" name="Google Shape;65;p14">
            <a:extLst>
              <a:ext uri="{FF2B5EF4-FFF2-40B4-BE49-F238E27FC236}">
                <a16:creationId xmlns:a16="http://schemas.microsoft.com/office/drawing/2014/main" id="{1F756629-A33A-8A90-482E-4A6B2D7204A0}"/>
              </a:ext>
            </a:extLst>
          </p:cNvPr>
          <p:cNvCxnSpPr/>
          <p:nvPr/>
        </p:nvCxnSpPr>
        <p:spPr>
          <a:xfrm rot="10800000">
            <a:off x="13999925" y="2400964"/>
            <a:ext cx="17400" cy="1080000"/>
          </a:xfrm>
          <a:prstGeom prst="straightConnector1">
            <a:avLst/>
          </a:prstGeom>
          <a:noFill/>
          <a:ln w="38100" cap="flat" cmpd="sng">
            <a:solidFill>
              <a:schemeClr val="dk1"/>
            </a:solidFill>
            <a:prstDash val="solid"/>
            <a:round/>
            <a:headEnd type="none" w="med" len="med"/>
            <a:tailEnd type="triangle" w="med" len="med"/>
          </a:ln>
        </p:spPr>
      </p:cxnSp>
      <p:sp>
        <p:nvSpPr>
          <p:cNvPr id="66" name="Google Shape;66;p14">
            <a:extLst>
              <a:ext uri="{FF2B5EF4-FFF2-40B4-BE49-F238E27FC236}">
                <a16:creationId xmlns:a16="http://schemas.microsoft.com/office/drawing/2014/main" id="{F8E07CFD-3ACB-48F5-5568-ED09E8DD117B}"/>
              </a:ext>
            </a:extLst>
          </p:cNvPr>
          <p:cNvSpPr txBox="1"/>
          <p:nvPr/>
        </p:nvSpPr>
        <p:spPr>
          <a:xfrm>
            <a:off x="14017325" y="29909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solidFill>
                  <a:schemeClr val="dk1"/>
                </a:solidFill>
              </a:rPr>
              <a:t>N</a:t>
            </a:r>
            <a:endParaRPr sz="3000" b="1">
              <a:solidFill>
                <a:schemeClr val="dk1"/>
              </a:solidFill>
            </a:endParaRPr>
          </a:p>
        </p:txBody>
      </p:sp>
      <p:sp>
        <p:nvSpPr>
          <p:cNvPr id="67" name="Google Shape;67;p14">
            <a:extLst>
              <a:ext uri="{FF2B5EF4-FFF2-40B4-BE49-F238E27FC236}">
                <a16:creationId xmlns:a16="http://schemas.microsoft.com/office/drawing/2014/main" id="{05D4DC11-14B0-52A2-7326-ECF9911AD552}"/>
              </a:ext>
            </a:extLst>
          </p:cNvPr>
          <p:cNvSpPr txBox="1"/>
          <p:nvPr/>
        </p:nvSpPr>
        <p:spPr>
          <a:xfrm>
            <a:off x="9303785" y="5592137"/>
            <a:ext cx="1869900"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Olenogorsk</a:t>
            </a:r>
            <a:r>
              <a:rPr lang="en-GB" sz="1400" b="1" dirty="0"/>
              <a:t> West Missile Factory</a:t>
            </a:r>
            <a:br>
              <a:rPr lang="en-GB" b="1" dirty="0">
                <a:solidFill>
                  <a:schemeClr val="dk1"/>
                </a:solidFill>
              </a:rPr>
            </a:br>
            <a:r>
              <a:rPr lang="en-GB" b="1" dirty="0">
                <a:solidFill>
                  <a:schemeClr val="dk1"/>
                </a:solidFill>
              </a:rPr>
              <a:t>SRNTGT102</a:t>
            </a:r>
            <a:endParaRPr b="1" dirty="0">
              <a:solidFill>
                <a:schemeClr val="dk1"/>
              </a:solidFill>
            </a:endParaRPr>
          </a:p>
        </p:txBody>
      </p:sp>
      <p:cxnSp>
        <p:nvCxnSpPr>
          <p:cNvPr id="68" name="Google Shape;68;p14">
            <a:extLst>
              <a:ext uri="{FF2B5EF4-FFF2-40B4-BE49-F238E27FC236}">
                <a16:creationId xmlns:a16="http://schemas.microsoft.com/office/drawing/2014/main" id="{285C59AC-2C9E-EC0B-ABFB-DDE5A11701B5}"/>
              </a:ext>
            </a:extLst>
          </p:cNvPr>
          <p:cNvCxnSpPr>
            <a:cxnSpLocks/>
            <a:stCxn id="69" idx="3"/>
            <a:endCxn id="67" idx="1"/>
          </p:cNvCxnSpPr>
          <p:nvPr/>
        </p:nvCxnSpPr>
        <p:spPr>
          <a:xfrm>
            <a:off x="7961547" y="6039177"/>
            <a:ext cx="1342238" cy="0"/>
          </a:xfrm>
          <a:prstGeom prst="straightConnector1">
            <a:avLst/>
          </a:prstGeom>
          <a:noFill/>
          <a:ln w="19050" cap="flat" cmpd="sng">
            <a:solidFill>
              <a:schemeClr val="bg1"/>
            </a:solidFill>
            <a:prstDash val="solid"/>
            <a:round/>
            <a:headEnd type="none" w="med" len="med"/>
            <a:tailEnd type="none" w="med" len="med"/>
          </a:ln>
        </p:spPr>
      </p:cxnSp>
      <p:sp>
        <p:nvSpPr>
          <p:cNvPr id="69" name="Google Shape;69;p14">
            <a:extLst>
              <a:ext uri="{FF2B5EF4-FFF2-40B4-BE49-F238E27FC236}">
                <a16:creationId xmlns:a16="http://schemas.microsoft.com/office/drawing/2014/main" id="{DC525267-033D-F1A3-F59C-4A85D11B44FF}"/>
              </a:ext>
            </a:extLst>
          </p:cNvPr>
          <p:cNvSpPr/>
          <p:nvPr/>
        </p:nvSpPr>
        <p:spPr>
          <a:xfrm>
            <a:off x="7241547" y="5679177"/>
            <a:ext cx="720000" cy="720000"/>
          </a:xfrm>
          <a:prstGeom prst="plus">
            <a:avLst>
              <a:gd name="adj" fmla="val 40260"/>
            </a:avLst>
          </a:prstGeom>
          <a:noFill/>
          <a:ln w="28575" cap="flat" cmpd="sng">
            <a:solidFill>
              <a:schemeClr val="bg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a16="http://schemas.microsoft.com/office/drawing/2014/main" id="{5FD214AD-6369-B5BC-470F-242F52F2E4E4}"/>
              </a:ext>
            </a:extLst>
          </p:cNvPr>
          <p:cNvSpPr txBox="1"/>
          <p:nvPr/>
        </p:nvSpPr>
        <p:spPr>
          <a:xfrm>
            <a:off x="2435296" y="356146"/>
            <a:ext cx="509532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spTree>
    <p:extLst>
      <p:ext uri="{BB962C8B-B14F-4D97-AF65-F5344CB8AC3E}">
        <p14:creationId xmlns:p14="http://schemas.microsoft.com/office/powerpoint/2010/main" val="3042374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Collateral Damage Estimation Methodology</a:t>
            </a:r>
            <a:endParaRPr sz="4200" b="1" u="sng">
              <a:solidFill>
                <a:schemeClr val="dk1"/>
              </a:solidFill>
            </a:endParaRPr>
          </a:p>
        </p:txBody>
      </p:sp>
      <p:pic>
        <p:nvPicPr>
          <p:cNvPr id="338" name="Google Shape;338;p36"/>
          <p:cNvPicPr preferRelativeResize="0"/>
          <p:nvPr/>
        </p:nvPicPr>
        <p:blipFill>
          <a:blip r:embed="rId3">
            <a:alphaModFix/>
          </a:blip>
          <a:stretch>
            <a:fillRect/>
          </a:stretch>
        </p:blipFill>
        <p:spPr>
          <a:xfrm>
            <a:off x="3464863" y="1399100"/>
            <a:ext cx="8190273" cy="9292902"/>
          </a:xfrm>
          <a:prstGeom prst="rect">
            <a:avLst/>
          </a:prstGeom>
          <a:noFill/>
          <a:ln>
            <a:noFill/>
          </a:ln>
        </p:spPr>
      </p:pic>
      <p:pic>
        <p:nvPicPr>
          <p:cNvPr id="339" name="Google Shape;339;p36">
            <a:hlinkClick r:id="rId4"/>
          </p:cNvPr>
          <p:cNvPicPr preferRelativeResize="0"/>
          <p:nvPr/>
        </p:nvPicPr>
        <p:blipFill rotWithShape="1">
          <a:blip r:embed="rId5">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2007)</a:t>
            </a:r>
            <a:endParaRPr sz="4200" b="1" u="sng">
              <a:solidFill>
                <a:schemeClr val="dk1"/>
              </a:solidFill>
            </a:endParaRPr>
          </a:p>
        </p:txBody>
      </p:sp>
      <p:grpSp>
        <p:nvGrpSpPr>
          <p:cNvPr id="345" name="Google Shape;345;p37"/>
          <p:cNvGrpSpPr/>
          <p:nvPr/>
        </p:nvGrpSpPr>
        <p:grpSpPr>
          <a:xfrm>
            <a:off x="30843" y="3486850"/>
            <a:ext cx="15048001" cy="5068075"/>
            <a:chOff x="0" y="2572450"/>
            <a:chExt cx="15048001" cy="5068075"/>
          </a:xfrm>
        </p:grpSpPr>
        <p:pic>
          <p:nvPicPr>
            <p:cNvPr id="346" name="Google Shape;346;p37"/>
            <p:cNvPicPr preferRelativeResize="0"/>
            <p:nvPr/>
          </p:nvPicPr>
          <p:blipFill>
            <a:blip r:embed="rId3">
              <a:alphaModFix/>
            </a:blip>
            <a:stretch>
              <a:fillRect/>
            </a:stretch>
          </p:blipFill>
          <p:spPr>
            <a:xfrm>
              <a:off x="10080000" y="2597466"/>
              <a:ext cx="4968001" cy="5018038"/>
            </a:xfrm>
            <a:prstGeom prst="rect">
              <a:avLst/>
            </a:prstGeom>
            <a:noFill/>
            <a:ln w="9525" cap="flat" cmpd="sng">
              <a:solidFill>
                <a:schemeClr val="dk1"/>
              </a:solidFill>
              <a:prstDash val="solid"/>
              <a:round/>
              <a:headEnd type="none" w="sm" len="sm"/>
              <a:tailEnd type="none" w="sm" len="sm"/>
            </a:ln>
          </p:spPr>
        </p:pic>
        <p:pic>
          <p:nvPicPr>
            <p:cNvPr id="347" name="Google Shape;347;p37"/>
            <p:cNvPicPr preferRelativeResize="0"/>
            <p:nvPr/>
          </p:nvPicPr>
          <p:blipFill>
            <a:blip r:embed="rId4">
              <a:alphaModFix/>
            </a:blip>
            <a:stretch>
              <a:fillRect/>
            </a:stretch>
          </p:blipFill>
          <p:spPr>
            <a:xfrm>
              <a:off x="0" y="2572450"/>
              <a:ext cx="4967999" cy="5068075"/>
            </a:xfrm>
            <a:prstGeom prst="rect">
              <a:avLst/>
            </a:prstGeom>
            <a:noFill/>
            <a:ln w="9525" cap="flat" cmpd="sng">
              <a:solidFill>
                <a:schemeClr val="dk1"/>
              </a:solidFill>
              <a:prstDash val="solid"/>
              <a:round/>
              <a:headEnd type="none" w="sm" len="sm"/>
              <a:tailEnd type="none" w="sm" len="sm"/>
            </a:ln>
          </p:spPr>
        </p:pic>
        <p:pic>
          <p:nvPicPr>
            <p:cNvPr id="348" name="Google Shape;348;p37"/>
            <p:cNvPicPr preferRelativeResize="0"/>
            <p:nvPr/>
          </p:nvPicPr>
          <p:blipFill>
            <a:blip r:embed="rId5">
              <a:alphaModFix/>
            </a:blip>
            <a:stretch>
              <a:fillRect/>
            </a:stretch>
          </p:blipFill>
          <p:spPr>
            <a:xfrm>
              <a:off x="5040001" y="2945950"/>
              <a:ext cx="4968000" cy="4321087"/>
            </a:xfrm>
            <a:prstGeom prst="rect">
              <a:avLst/>
            </a:prstGeom>
            <a:noFill/>
            <a:ln w="9525" cap="flat" cmpd="sng">
              <a:solidFill>
                <a:schemeClr val="dk1"/>
              </a:solidFill>
              <a:prstDash val="solid"/>
              <a:round/>
              <a:headEnd type="none" w="sm" len="sm"/>
              <a:tailEnd type="none" w="sm" len="sm"/>
            </a:ln>
          </p:spPr>
        </p:pic>
      </p:grpSp>
      <p:pic>
        <p:nvPicPr>
          <p:cNvPr id="349" name="Google Shape;349;p37">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p:nvPr/>
        </p:nvSpPr>
        <p:spPr>
          <a:xfrm>
            <a:off x="2077950" y="51275"/>
            <a:ext cx="130422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Risk Estimate Distance Table</a:t>
            </a:r>
            <a:endParaRPr sz="4200" b="1" u="sng">
              <a:solidFill>
                <a:schemeClr val="dk1"/>
              </a:solidFill>
            </a:endParaRPr>
          </a:p>
          <a:p>
            <a:pPr marL="0" lvl="0" indent="0" algn="ctr" rtl="0">
              <a:spcBef>
                <a:spcPts val="0"/>
              </a:spcBef>
              <a:spcAft>
                <a:spcPts val="0"/>
              </a:spcAft>
              <a:buNone/>
            </a:pPr>
            <a:r>
              <a:rPr lang="fr" sz="4200" b="1" u="sng">
                <a:solidFill>
                  <a:schemeClr val="dk1"/>
                </a:solidFill>
              </a:rPr>
              <a:t>(Fixed-Wing, 2023)</a:t>
            </a:r>
            <a:endParaRPr sz="4200" b="1" u="sng">
              <a:solidFill>
                <a:schemeClr val="dk1"/>
              </a:solidFill>
            </a:endParaRPr>
          </a:p>
        </p:txBody>
      </p:sp>
      <p:grpSp>
        <p:nvGrpSpPr>
          <p:cNvPr id="355" name="Google Shape;355;p38"/>
          <p:cNvGrpSpPr/>
          <p:nvPr/>
        </p:nvGrpSpPr>
        <p:grpSpPr>
          <a:xfrm>
            <a:off x="22679" y="3059213"/>
            <a:ext cx="15074644" cy="6758227"/>
            <a:chOff x="22679" y="2469563"/>
            <a:chExt cx="15074644" cy="6758227"/>
          </a:xfrm>
        </p:grpSpPr>
        <p:pic>
          <p:nvPicPr>
            <p:cNvPr id="356" name="Google Shape;356;p38"/>
            <p:cNvPicPr preferRelativeResize="0"/>
            <p:nvPr/>
          </p:nvPicPr>
          <p:blipFill>
            <a:blip r:embed="rId3">
              <a:alphaModFix/>
            </a:blip>
            <a:stretch>
              <a:fillRect/>
            </a:stretch>
          </p:blipFill>
          <p:spPr>
            <a:xfrm>
              <a:off x="22679" y="2544438"/>
              <a:ext cx="4968001" cy="6608512"/>
            </a:xfrm>
            <a:prstGeom prst="rect">
              <a:avLst/>
            </a:prstGeom>
            <a:noFill/>
            <a:ln w="9525" cap="flat" cmpd="sng">
              <a:solidFill>
                <a:schemeClr val="dk1"/>
              </a:solidFill>
              <a:prstDash val="solid"/>
              <a:round/>
              <a:headEnd type="none" w="sm" len="sm"/>
              <a:tailEnd type="none" w="sm" len="sm"/>
            </a:ln>
          </p:spPr>
        </p:pic>
        <p:pic>
          <p:nvPicPr>
            <p:cNvPr id="357" name="Google Shape;357;p38"/>
            <p:cNvPicPr preferRelativeResize="0"/>
            <p:nvPr/>
          </p:nvPicPr>
          <p:blipFill rotWithShape="1">
            <a:blip r:embed="rId4">
              <a:alphaModFix/>
            </a:blip>
            <a:srcRect b="-50"/>
            <a:stretch/>
          </p:blipFill>
          <p:spPr>
            <a:xfrm>
              <a:off x="5076001" y="2469563"/>
              <a:ext cx="4968000" cy="6758227"/>
            </a:xfrm>
            <a:prstGeom prst="rect">
              <a:avLst/>
            </a:prstGeom>
            <a:noFill/>
            <a:ln w="9525" cap="flat" cmpd="sng">
              <a:solidFill>
                <a:schemeClr val="dk1"/>
              </a:solidFill>
              <a:prstDash val="solid"/>
              <a:round/>
              <a:headEnd type="none" w="sm" len="sm"/>
              <a:tailEnd type="none" w="sm" len="sm"/>
            </a:ln>
          </p:spPr>
        </p:pic>
        <p:pic>
          <p:nvPicPr>
            <p:cNvPr id="358" name="Google Shape;358;p38"/>
            <p:cNvPicPr preferRelativeResize="0"/>
            <p:nvPr/>
          </p:nvPicPr>
          <p:blipFill>
            <a:blip r:embed="rId5">
              <a:alphaModFix/>
            </a:blip>
            <a:stretch>
              <a:fillRect/>
            </a:stretch>
          </p:blipFill>
          <p:spPr>
            <a:xfrm>
              <a:off x="10129322" y="2471150"/>
              <a:ext cx="4968000" cy="6755050"/>
            </a:xfrm>
            <a:prstGeom prst="rect">
              <a:avLst/>
            </a:prstGeom>
            <a:noFill/>
            <a:ln w="9525" cap="flat" cmpd="sng">
              <a:solidFill>
                <a:schemeClr val="dk1"/>
              </a:solidFill>
              <a:prstDash val="solid"/>
              <a:round/>
              <a:headEnd type="none" w="sm" len="sm"/>
              <a:tailEnd type="none" w="sm" len="sm"/>
            </a:ln>
          </p:spPr>
        </p:pic>
      </p:grpSp>
      <p:pic>
        <p:nvPicPr>
          <p:cNvPr id="359" name="Google Shape;359;p38">
            <a:hlinkClick r:id="rId6"/>
          </p:cNvPr>
          <p:cNvPicPr preferRelativeResize="0"/>
          <p:nvPr/>
        </p:nvPicPr>
        <p:blipFill rotWithShape="1">
          <a:blip r:embed="rId7">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50" name="Group 49">
            <a:extLst>
              <a:ext uri="{FF2B5EF4-FFF2-40B4-BE49-F238E27FC236}">
                <a16:creationId xmlns:a16="http://schemas.microsoft.com/office/drawing/2014/main" id="{19CA5178-026F-C038-625C-82439DF25327}"/>
              </a:ext>
            </a:extLst>
          </p:cNvPr>
          <p:cNvGrpSpPr/>
          <p:nvPr/>
        </p:nvGrpSpPr>
        <p:grpSpPr>
          <a:xfrm>
            <a:off x="0" y="0"/>
            <a:ext cx="15119350" cy="1921524"/>
            <a:chOff x="0" y="0"/>
            <a:chExt cx="15119350" cy="1921524"/>
          </a:xfrm>
        </p:grpSpPr>
        <p:grpSp>
          <p:nvGrpSpPr>
            <p:cNvPr id="51" name="Group 50">
              <a:extLst>
                <a:ext uri="{FF2B5EF4-FFF2-40B4-BE49-F238E27FC236}">
                  <a16:creationId xmlns:a16="http://schemas.microsoft.com/office/drawing/2014/main" id="{36095530-B4CF-0C99-D721-4B5A34DC817C}"/>
                </a:ext>
              </a:extLst>
            </p:cNvPr>
            <p:cNvGrpSpPr/>
            <p:nvPr/>
          </p:nvGrpSpPr>
          <p:grpSpPr>
            <a:xfrm>
              <a:off x="0" y="0"/>
              <a:ext cx="15119350" cy="1921524"/>
              <a:chOff x="0" y="-1616"/>
              <a:chExt cx="15119350" cy="1921524"/>
            </a:xfrm>
          </p:grpSpPr>
          <p:sp>
            <p:nvSpPr>
              <p:cNvPr id="54" name="Rectangle 53">
                <a:extLst>
                  <a:ext uri="{FF2B5EF4-FFF2-40B4-BE49-F238E27FC236}">
                    <a16:creationId xmlns:a16="http://schemas.microsoft.com/office/drawing/2014/main" id="{BFEFC0D0-6AC4-1467-77B7-3F362E3AAD8E}"/>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pic>
            <p:nvPicPr>
              <p:cNvPr id="55" name="Google Shape;70;p14">
                <a:hlinkClick r:id="rId3"/>
                <a:extLst>
                  <a:ext uri="{FF2B5EF4-FFF2-40B4-BE49-F238E27FC236}">
                    <a16:creationId xmlns:a16="http://schemas.microsoft.com/office/drawing/2014/main" id="{6ECB3862-C38D-55FB-7F09-AD42AB854D63}"/>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56" name="Group 55">
                <a:extLst>
                  <a:ext uri="{FF2B5EF4-FFF2-40B4-BE49-F238E27FC236}">
                    <a16:creationId xmlns:a16="http://schemas.microsoft.com/office/drawing/2014/main" id="{2564FB48-2305-6A3D-E5BF-8212A9C92ACF}"/>
                  </a:ext>
                </a:extLst>
              </p:cNvPr>
              <p:cNvGrpSpPr/>
              <p:nvPr/>
            </p:nvGrpSpPr>
            <p:grpSpPr>
              <a:xfrm>
                <a:off x="1" y="-1616"/>
                <a:ext cx="15119349" cy="1921524"/>
                <a:chOff x="1" y="-1616"/>
                <a:chExt cx="15119349" cy="1921524"/>
              </a:xfrm>
            </p:grpSpPr>
            <p:sp>
              <p:nvSpPr>
                <p:cNvPr id="62" name="Rectangle 61">
                  <a:extLst>
                    <a:ext uri="{FF2B5EF4-FFF2-40B4-BE49-F238E27FC236}">
                      <a16:creationId xmlns:a16="http://schemas.microsoft.com/office/drawing/2014/main" id="{B24DDA95-9CE5-E015-7DAE-8E3DC89BDAC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F2A9AA59-DFD6-391B-387E-E5BF9AF2569B}"/>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AFF3B9E3-9A5B-A313-3786-65BD155048A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B2C1D5FF-A0D4-A37D-9B1A-D21C5598AEC0}"/>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3A969B62-320E-2E3E-C322-D21212C67676}"/>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2365528D-C2E6-6B7D-4FD9-32D5E4F6067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Box 56">
                <a:extLst>
                  <a:ext uri="{FF2B5EF4-FFF2-40B4-BE49-F238E27FC236}">
                    <a16:creationId xmlns:a16="http://schemas.microsoft.com/office/drawing/2014/main" id="{03684652-3827-F0DE-CB2A-6A4C85477A05}"/>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58" name="TextBox 57">
                <a:extLst>
                  <a:ext uri="{FF2B5EF4-FFF2-40B4-BE49-F238E27FC236}">
                    <a16:creationId xmlns:a16="http://schemas.microsoft.com/office/drawing/2014/main" id="{5ECC6180-F079-9304-9DC1-832206A126A1}"/>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05JAN2024 DOI:05JAN2024</a:t>
                </a:r>
              </a:p>
            </p:txBody>
          </p:sp>
          <p:sp>
            <p:nvSpPr>
              <p:cNvPr id="59" name="TextBox 58">
                <a:extLst>
                  <a:ext uri="{FF2B5EF4-FFF2-40B4-BE49-F238E27FC236}">
                    <a16:creationId xmlns:a16="http://schemas.microsoft.com/office/drawing/2014/main" id="{87728822-C171-026E-C967-3628E4E0FF73}"/>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60" name="TextBox 59">
                <a:extLst>
                  <a:ext uri="{FF2B5EF4-FFF2-40B4-BE49-F238E27FC236}">
                    <a16:creationId xmlns:a16="http://schemas.microsoft.com/office/drawing/2014/main" id="{B6C2DF54-F5AE-34FA-635A-DD5CC15F94AF}"/>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61" name="TextBox 60">
                <a:extLst>
                  <a:ext uri="{FF2B5EF4-FFF2-40B4-BE49-F238E27FC236}">
                    <a16:creationId xmlns:a16="http://schemas.microsoft.com/office/drawing/2014/main" id="{0E2C8DF5-AF6B-D8B6-CA13-055547C7F279}"/>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52" name="Picture 51" descr="A map of different continents&#10;&#10;Description automatically generated">
              <a:extLst>
                <a:ext uri="{FF2B5EF4-FFF2-40B4-BE49-F238E27FC236}">
                  <a16:creationId xmlns:a16="http://schemas.microsoft.com/office/drawing/2014/main" id="{FDFE450A-B3AD-91F9-1948-4D54B7E3E2D3}"/>
                </a:ext>
              </a:extLst>
            </p:cNvPr>
            <p:cNvPicPr>
              <a:picLocks noChangeAspect="1"/>
            </p:cNvPicPr>
            <p:nvPr/>
          </p:nvPicPr>
          <p:blipFill>
            <a:blip r:embed="rId5"/>
            <a:srcRect t="6509" b="811"/>
            <a:stretch/>
          </p:blipFill>
          <p:spPr>
            <a:xfrm>
              <a:off x="9130146" y="18203"/>
              <a:ext cx="2217178" cy="1886797"/>
            </a:xfrm>
            <a:prstGeom prst="rect">
              <a:avLst/>
            </a:prstGeom>
          </p:spPr>
        </p:pic>
        <p:sp>
          <p:nvSpPr>
            <p:cNvPr id="53" name="Rectangle 52">
              <a:extLst>
                <a:ext uri="{FF2B5EF4-FFF2-40B4-BE49-F238E27FC236}">
                  <a16:creationId xmlns:a16="http://schemas.microsoft.com/office/drawing/2014/main" id="{E6327AF3-507B-08ED-4133-30EE7229E7B7}"/>
                </a:ext>
              </a:extLst>
            </p:cNvPr>
            <p:cNvSpPr/>
            <p:nvPr/>
          </p:nvSpPr>
          <p:spPr>
            <a:xfrm>
              <a:off x="10126874" y="8178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 name="Picture 5" descr="An aerial view of a city&#10;&#10;Description automatically generated">
            <a:extLst>
              <a:ext uri="{FF2B5EF4-FFF2-40B4-BE49-F238E27FC236}">
                <a16:creationId xmlns:a16="http://schemas.microsoft.com/office/drawing/2014/main" id="{3C734F37-35DA-09FF-68B4-09511C5AF8B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saturation sat="0"/>
                    </a14:imgEffect>
                    <a14:imgEffect>
                      <a14:brightnessContrast bright="-1000" contrast="41000"/>
                    </a14:imgEffect>
                  </a14:imgLayer>
                </a14:imgProps>
              </a:ext>
            </a:extLst>
          </a:blip>
          <a:srcRect l="14485" r="14494" b="2828"/>
          <a:stretch/>
        </p:blipFill>
        <p:spPr>
          <a:xfrm>
            <a:off x="0" y="1941389"/>
            <a:ext cx="15117416" cy="8725949"/>
          </a:xfrm>
          <a:prstGeom prst="rect">
            <a:avLst/>
          </a:prstGeom>
        </p:spPr>
      </p:pic>
      <p:grpSp>
        <p:nvGrpSpPr>
          <p:cNvPr id="76" name="Google Shape;76;p15"/>
          <p:cNvGrpSpPr/>
          <p:nvPr/>
        </p:nvGrpSpPr>
        <p:grpSpPr>
          <a:xfrm>
            <a:off x="13999925" y="2400964"/>
            <a:ext cx="519600" cy="1236436"/>
            <a:chOff x="4246325" y="4458364"/>
            <a:chExt cx="519600" cy="1236436"/>
          </a:xfrm>
        </p:grpSpPr>
        <p:cxnSp>
          <p:nvCxnSpPr>
            <p:cNvPr id="77" name="Google Shape;77;p15"/>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78" name="Google Shape;78;p15"/>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sp>
        <p:nvSpPr>
          <p:cNvPr id="4" name="Freeform: Shape 3">
            <a:extLst>
              <a:ext uri="{FF2B5EF4-FFF2-40B4-BE49-F238E27FC236}">
                <a16:creationId xmlns:a16="http://schemas.microsoft.com/office/drawing/2014/main" id="{D29C3DEE-CC70-4791-AC00-0917DB3CC00D}"/>
              </a:ext>
            </a:extLst>
          </p:cNvPr>
          <p:cNvSpPr/>
          <p:nvPr/>
        </p:nvSpPr>
        <p:spPr>
          <a:xfrm>
            <a:off x="7276795" y="5575274"/>
            <a:ext cx="1200218" cy="482096"/>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 name="connsiteX0" fmla="*/ 0 w 2475913"/>
              <a:gd name="connsiteY0" fmla="*/ 970671 h 1055077"/>
              <a:gd name="connsiteX1" fmla="*/ 0 w 2475913"/>
              <a:gd name="connsiteY1" fmla="*/ 0 h 1055077"/>
              <a:gd name="connsiteX2" fmla="*/ 1237957 w 2475913"/>
              <a:gd name="connsiteY2" fmla="*/ 14068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970671 h 1055077"/>
              <a:gd name="connsiteX1" fmla="*/ 0 w 2475913"/>
              <a:gd name="connsiteY1" fmla="*/ 0 h 1055077"/>
              <a:gd name="connsiteX2" fmla="*/ 2349305 w 2475913"/>
              <a:gd name="connsiteY2" fmla="*/ 309490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759655 h 844061"/>
              <a:gd name="connsiteX1" fmla="*/ 1589649 w 2475913"/>
              <a:gd name="connsiteY1" fmla="*/ 0 h 844061"/>
              <a:gd name="connsiteX2" fmla="*/ 2349305 w 2475913"/>
              <a:gd name="connsiteY2" fmla="*/ 98474 h 844061"/>
              <a:gd name="connsiteX3" fmla="*/ 2475913 w 2475913"/>
              <a:gd name="connsiteY3" fmla="*/ 379826 h 844061"/>
              <a:gd name="connsiteX4" fmla="*/ 1561513 w 2475913"/>
              <a:gd name="connsiteY4" fmla="*/ 844061 h 844061"/>
              <a:gd name="connsiteX5" fmla="*/ 0 w 2475913"/>
              <a:gd name="connsiteY5" fmla="*/ 759655 h 844061"/>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140676 w 1055076"/>
              <a:gd name="connsiteY4" fmla="*/ 844061 h 858128"/>
              <a:gd name="connsiteX5" fmla="*/ 0 w 1055076"/>
              <a:gd name="connsiteY5" fmla="*/ 858128 h 858128"/>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773722 w 1055076"/>
              <a:gd name="connsiteY4" fmla="*/ 815925 h 858128"/>
              <a:gd name="connsiteX5" fmla="*/ 0 w 1055076"/>
              <a:gd name="connsiteY5" fmla="*/ 858128 h 858128"/>
              <a:gd name="connsiteX0" fmla="*/ 0 w 1780790"/>
              <a:gd name="connsiteY0" fmla="*/ 858128 h 858128"/>
              <a:gd name="connsiteX1" fmla="*/ 168812 w 1780790"/>
              <a:gd name="connsiteY1" fmla="*/ 0 h 858128"/>
              <a:gd name="connsiteX2" fmla="*/ 928468 w 1780790"/>
              <a:gd name="connsiteY2" fmla="*/ 98474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858128 h 858128"/>
              <a:gd name="connsiteX1" fmla="*/ 168812 w 1780790"/>
              <a:gd name="connsiteY1" fmla="*/ 0 h 858128"/>
              <a:gd name="connsiteX2" fmla="*/ 1204240 w 1780790"/>
              <a:gd name="connsiteY2" fmla="*/ 214588 h 858128"/>
              <a:gd name="connsiteX3" fmla="*/ 1780790 w 1780790"/>
              <a:gd name="connsiteY3" fmla="*/ 336283 h 858128"/>
              <a:gd name="connsiteX4" fmla="*/ 773722 w 1780790"/>
              <a:gd name="connsiteY4" fmla="*/ 815925 h 858128"/>
              <a:gd name="connsiteX5" fmla="*/ 0 w 1780790"/>
              <a:gd name="connsiteY5" fmla="*/ 858128 h 858128"/>
              <a:gd name="connsiteX0" fmla="*/ 0 w 1780790"/>
              <a:gd name="connsiteY0" fmla="*/ 712985 h 712985"/>
              <a:gd name="connsiteX1" fmla="*/ 923555 w 1780790"/>
              <a:gd name="connsiteY1" fmla="*/ 0 h 712985"/>
              <a:gd name="connsiteX2" fmla="*/ 1204240 w 1780790"/>
              <a:gd name="connsiteY2" fmla="*/ 69445 h 712985"/>
              <a:gd name="connsiteX3" fmla="*/ 1780790 w 1780790"/>
              <a:gd name="connsiteY3" fmla="*/ 191140 h 712985"/>
              <a:gd name="connsiteX4" fmla="*/ 773722 w 1780790"/>
              <a:gd name="connsiteY4" fmla="*/ 670782 h 712985"/>
              <a:gd name="connsiteX5" fmla="*/ 0 w 1780790"/>
              <a:gd name="connsiteY5" fmla="*/ 712985 h 712985"/>
              <a:gd name="connsiteX0" fmla="*/ 0 w 1200218"/>
              <a:gd name="connsiteY0" fmla="*/ 306585 h 670782"/>
              <a:gd name="connsiteX1" fmla="*/ 342983 w 1200218"/>
              <a:gd name="connsiteY1" fmla="*/ 0 h 670782"/>
              <a:gd name="connsiteX2" fmla="*/ 623668 w 1200218"/>
              <a:gd name="connsiteY2" fmla="*/ 69445 h 670782"/>
              <a:gd name="connsiteX3" fmla="*/ 1200218 w 1200218"/>
              <a:gd name="connsiteY3" fmla="*/ 191140 h 670782"/>
              <a:gd name="connsiteX4" fmla="*/ 193150 w 1200218"/>
              <a:gd name="connsiteY4" fmla="*/ 670782 h 670782"/>
              <a:gd name="connsiteX5" fmla="*/ 0 w 1200218"/>
              <a:gd name="connsiteY5" fmla="*/ 306585 h 670782"/>
              <a:gd name="connsiteX0" fmla="*/ 0 w 1200218"/>
              <a:gd name="connsiteY0" fmla="*/ 306585 h 482096"/>
              <a:gd name="connsiteX1" fmla="*/ 342983 w 1200218"/>
              <a:gd name="connsiteY1" fmla="*/ 0 h 482096"/>
              <a:gd name="connsiteX2" fmla="*/ 623668 w 1200218"/>
              <a:gd name="connsiteY2" fmla="*/ 69445 h 482096"/>
              <a:gd name="connsiteX3" fmla="*/ 1200218 w 1200218"/>
              <a:gd name="connsiteY3" fmla="*/ 191140 h 482096"/>
              <a:gd name="connsiteX4" fmla="*/ 976921 w 1200218"/>
              <a:gd name="connsiteY4" fmla="*/ 482096 h 482096"/>
              <a:gd name="connsiteX5" fmla="*/ 0 w 1200218"/>
              <a:gd name="connsiteY5" fmla="*/ 306585 h 4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218" h="482096">
                <a:moveTo>
                  <a:pt x="0" y="306585"/>
                </a:moveTo>
                <a:lnTo>
                  <a:pt x="342983" y="0"/>
                </a:lnTo>
                <a:lnTo>
                  <a:pt x="623668" y="69445"/>
                </a:lnTo>
                <a:lnTo>
                  <a:pt x="1200218" y="191140"/>
                </a:lnTo>
                <a:lnTo>
                  <a:pt x="976921" y="482096"/>
                </a:lnTo>
                <a:lnTo>
                  <a:pt x="0" y="306585"/>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9" name="Google Shape;67;p14">
            <a:extLst>
              <a:ext uri="{FF2B5EF4-FFF2-40B4-BE49-F238E27FC236}">
                <a16:creationId xmlns:a16="http://schemas.microsoft.com/office/drawing/2014/main" id="{2383979B-7C44-292F-EB3E-7EC226347C3D}"/>
              </a:ext>
            </a:extLst>
          </p:cNvPr>
          <p:cNvSpPr txBox="1"/>
          <p:nvPr/>
        </p:nvSpPr>
        <p:spPr>
          <a:xfrm>
            <a:off x="4341200" y="5128234"/>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b="1" dirty="0" err="1"/>
              <a:t>Olenogorsk</a:t>
            </a:r>
            <a:r>
              <a:rPr lang="en-GB" sz="1400" b="1" dirty="0"/>
              <a:t> West Missile Factory</a:t>
            </a:r>
            <a:br>
              <a:rPr lang="en-GB" b="1" dirty="0">
                <a:solidFill>
                  <a:schemeClr val="dk1"/>
                </a:solidFill>
              </a:rPr>
            </a:br>
            <a:r>
              <a:rPr lang="en-GB" b="1" dirty="0">
                <a:solidFill>
                  <a:schemeClr val="dk1"/>
                </a:solidFill>
              </a:rPr>
              <a:t>SRNTGT102</a:t>
            </a:r>
            <a:endParaRPr b="1" dirty="0">
              <a:solidFill>
                <a:schemeClr val="dk1"/>
              </a:solidFill>
            </a:endParaRPr>
          </a:p>
        </p:txBody>
      </p:sp>
      <p:cxnSp>
        <p:nvCxnSpPr>
          <p:cNvPr id="11" name="Straight Connector 10">
            <a:extLst>
              <a:ext uri="{FF2B5EF4-FFF2-40B4-BE49-F238E27FC236}">
                <a16:creationId xmlns:a16="http://schemas.microsoft.com/office/drawing/2014/main" id="{AC654BA9-C562-1EA2-B6BD-32C5F2B548CA}"/>
              </a:ext>
            </a:extLst>
          </p:cNvPr>
          <p:cNvCxnSpPr>
            <a:cxnSpLocks/>
            <a:stCxn id="9" idx="3"/>
          </p:cNvCxnSpPr>
          <p:nvPr/>
        </p:nvCxnSpPr>
        <p:spPr>
          <a:xfrm>
            <a:off x="6211100" y="5575274"/>
            <a:ext cx="1234729" cy="12884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sp>
        <p:nvSpPr>
          <p:cNvPr id="45" name="TextBox 44">
            <a:extLst>
              <a:ext uri="{FF2B5EF4-FFF2-40B4-BE49-F238E27FC236}">
                <a16:creationId xmlns:a16="http://schemas.microsoft.com/office/drawing/2014/main" id="{A4C15F5F-0039-4456-E351-2A8D82C35419}"/>
              </a:ext>
            </a:extLst>
          </p:cNvPr>
          <p:cNvSpPr txBox="1"/>
          <p:nvPr/>
        </p:nvSpPr>
        <p:spPr>
          <a:xfrm>
            <a:off x="5276150" y="4286893"/>
            <a:ext cx="1350050" cy="307777"/>
          </a:xfrm>
          <a:prstGeom prst="rect">
            <a:avLst/>
          </a:prstGeom>
          <a:solidFill>
            <a:schemeClr val="bg1"/>
          </a:solidFill>
          <a:ln>
            <a:solidFill>
              <a:schemeClr val="tx1"/>
            </a:solidFill>
          </a:ln>
        </p:spPr>
        <p:txBody>
          <a:bodyPr wrap="none" rtlCol="0">
            <a:spAutoFit/>
          </a:bodyPr>
          <a:lstStyle/>
          <a:p>
            <a:r>
              <a:rPr lang="en-GB" dirty="0" err="1">
                <a:solidFill>
                  <a:schemeClr val="tx1"/>
                </a:solidFill>
              </a:rPr>
              <a:t>Olenya</a:t>
            </a:r>
            <a:r>
              <a:rPr lang="en-GB" dirty="0">
                <a:solidFill>
                  <a:schemeClr val="tx1"/>
                </a:solidFill>
              </a:rPr>
              <a:t> Airfield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C3B6C189-9F7D-2E9A-12D8-0C66A912CDF7}"/>
            </a:ext>
          </a:extLst>
        </p:cNvPr>
        <p:cNvGrpSpPr/>
        <p:nvPr/>
      </p:nvGrpSpPr>
      <p:grpSpPr>
        <a:xfrm>
          <a:off x="0" y="0"/>
          <a:ext cx="0" cy="0"/>
          <a:chOff x="0" y="0"/>
          <a:chExt cx="0" cy="0"/>
        </a:xfrm>
      </p:grpSpPr>
      <p:grpSp>
        <p:nvGrpSpPr>
          <p:cNvPr id="71" name="Group 70">
            <a:extLst>
              <a:ext uri="{FF2B5EF4-FFF2-40B4-BE49-F238E27FC236}">
                <a16:creationId xmlns:a16="http://schemas.microsoft.com/office/drawing/2014/main" id="{9519D863-3412-4FEB-2637-A76B30E29C22}"/>
              </a:ext>
            </a:extLst>
          </p:cNvPr>
          <p:cNvGrpSpPr/>
          <p:nvPr/>
        </p:nvGrpSpPr>
        <p:grpSpPr>
          <a:xfrm>
            <a:off x="0" y="0"/>
            <a:ext cx="15119350" cy="1921524"/>
            <a:chOff x="0" y="0"/>
            <a:chExt cx="15119350" cy="1921524"/>
          </a:xfrm>
        </p:grpSpPr>
        <p:grpSp>
          <p:nvGrpSpPr>
            <p:cNvPr id="72" name="Group 71">
              <a:extLst>
                <a:ext uri="{FF2B5EF4-FFF2-40B4-BE49-F238E27FC236}">
                  <a16:creationId xmlns:a16="http://schemas.microsoft.com/office/drawing/2014/main" id="{F0964CC8-8587-B1EF-AB91-B49350230A41}"/>
                </a:ext>
              </a:extLst>
            </p:cNvPr>
            <p:cNvGrpSpPr/>
            <p:nvPr/>
          </p:nvGrpSpPr>
          <p:grpSpPr>
            <a:xfrm>
              <a:off x="0" y="0"/>
              <a:ext cx="15119350" cy="1921524"/>
              <a:chOff x="0" y="-1616"/>
              <a:chExt cx="15119350" cy="1921524"/>
            </a:xfrm>
          </p:grpSpPr>
          <p:sp>
            <p:nvSpPr>
              <p:cNvPr id="75" name="Rectangle 74">
                <a:extLst>
                  <a:ext uri="{FF2B5EF4-FFF2-40B4-BE49-F238E27FC236}">
                    <a16:creationId xmlns:a16="http://schemas.microsoft.com/office/drawing/2014/main" id="{A1A49910-90B7-F2F9-E61B-1EF4CE01EDA0}"/>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pic>
            <p:nvPicPr>
              <p:cNvPr id="76" name="Google Shape;70;p14">
                <a:hlinkClick r:id="rId3"/>
                <a:extLst>
                  <a:ext uri="{FF2B5EF4-FFF2-40B4-BE49-F238E27FC236}">
                    <a16:creationId xmlns:a16="http://schemas.microsoft.com/office/drawing/2014/main" id="{092FD9ED-5C27-E176-7201-7F58F7173B29}"/>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77" name="Group 76">
                <a:extLst>
                  <a:ext uri="{FF2B5EF4-FFF2-40B4-BE49-F238E27FC236}">
                    <a16:creationId xmlns:a16="http://schemas.microsoft.com/office/drawing/2014/main" id="{03F7E467-6828-6F32-800B-485D9199B363}"/>
                  </a:ext>
                </a:extLst>
              </p:cNvPr>
              <p:cNvGrpSpPr/>
              <p:nvPr/>
            </p:nvGrpSpPr>
            <p:grpSpPr>
              <a:xfrm>
                <a:off x="1" y="-1616"/>
                <a:ext cx="15119349" cy="1921524"/>
                <a:chOff x="1" y="-1616"/>
                <a:chExt cx="15119349" cy="1921524"/>
              </a:xfrm>
            </p:grpSpPr>
            <p:sp>
              <p:nvSpPr>
                <p:cNvPr id="83" name="Rectangle 82">
                  <a:extLst>
                    <a:ext uri="{FF2B5EF4-FFF2-40B4-BE49-F238E27FC236}">
                      <a16:creationId xmlns:a16="http://schemas.microsoft.com/office/drawing/2014/main" id="{3B530701-B253-E8CA-47D4-F63C2EACEDC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AAB4EB32-7D92-934D-E2AF-5354A4CAF525}"/>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8886A2B8-A6FF-D461-86BB-5FD3D719606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00B08B1B-968C-9DEB-B786-145FF2AFFF84}"/>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0BBE7654-A7C0-94A8-C2E0-111B0D485242}"/>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85925626-8E62-3543-18A6-1B800A28F5B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8" name="TextBox 77">
                <a:extLst>
                  <a:ext uri="{FF2B5EF4-FFF2-40B4-BE49-F238E27FC236}">
                    <a16:creationId xmlns:a16="http://schemas.microsoft.com/office/drawing/2014/main" id="{41E53B25-562E-BE8A-7272-B48359AE7E93}"/>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79" name="TextBox 78">
                <a:extLst>
                  <a:ext uri="{FF2B5EF4-FFF2-40B4-BE49-F238E27FC236}">
                    <a16:creationId xmlns:a16="http://schemas.microsoft.com/office/drawing/2014/main" id="{89DD2BBC-D266-204F-C535-AB7BAABAE00D}"/>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05JAN2024 DOI:05JAN2024</a:t>
                </a:r>
              </a:p>
            </p:txBody>
          </p:sp>
          <p:sp>
            <p:nvSpPr>
              <p:cNvPr id="80" name="TextBox 79">
                <a:extLst>
                  <a:ext uri="{FF2B5EF4-FFF2-40B4-BE49-F238E27FC236}">
                    <a16:creationId xmlns:a16="http://schemas.microsoft.com/office/drawing/2014/main" id="{68348F2B-0F9B-7F17-E843-6DE4D2446D5A}"/>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81" name="TextBox 80">
                <a:extLst>
                  <a:ext uri="{FF2B5EF4-FFF2-40B4-BE49-F238E27FC236}">
                    <a16:creationId xmlns:a16="http://schemas.microsoft.com/office/drawing/2014/main" id="{BABEAD56-E28D-FA26-7C9E-A8F312ADBF1E}"/>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82" name="TextBox 81">
                <a:extLst>
                  <a:ext uri="{FF2B5EF4-FFF2-40B4-BE49-F238E27FC236}">
                    <a16:creationId xmlns:a16="http://schemas.microsoft.com/office/drawing/2014/main" id="{7C9FB9B7-963D-273B-2297-CD587485E3E0}"/>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73" name="Picture 72" descr="A map of different continents&#10;&#10;Description automatically generated">
              <a:extLst>
                <a:ext uri="{FF2B5EF4-FFF2-40B4-BE49-F238E27FC236}">
                  <a16:creationId xmlns:a16="http://schemas.microsoft.com/office/drawing/2014/main" id="{E1EF936D-2BD0-D0FF-6F68-CDEF5EAA2009}"/>
                </a:ext>
              </a:extLst>
            </p:cNvPr>
            <p:cNvPicPr>
              <a:picLocks noChangeAspect="1"/>
            </p:cNvPicPr>
            <p:nvPr/>
          </p:nvPicPr>
          <p:blipFill>
            <a:blip r:embed="rId5"/>
            <a:srcRect t="6509" b="811"/>
            <a:stretch/>
          </p:blipFill>
          <p:spPr>
            <a:xfrm>
              <a:off x="9130146" y="18203"/>
              <a:ext cx="2217178" cy="1886797"/>
            </a:xfrm>
            <a:prstGeom prst="rect">
              <a:avLst/>
            </a:prstGeom>
          </p:spPr>
        </p:pic>
        <p:sp>
          <p:nvSpPr>
            <p:cNvPr id="74" name="Rectangle 73">
              <a:extLst>
                <a:ext uri="{FF2B5EF4-FFF2-40B4-BE49-F238E27FC236}">
                  <a16:creationId xmlns:a16="http://schemas.microsoft.com/office/drawing/2014/main" id="{6DF5E2B4-B981-F601-523E-B276B1C36C71}"/>
                </a:ext>
              </a:extLst>
            </p:cNvPr>
            <p:cNvSpPr/>
            <p:nvPr/>
          </p:nvSpPr>
          <p:spPr>
            <a:xfrm>
              <a:off x="10126874" y="8178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6" name="Picture 35" descr="An aerial view of a city&#10;&#10;Description automatically generated">
            <a:extLst>
              <a:ext uri="{FF2B5EF4-FFF2-40B4-BE49-F238E27FC236}">
                <a16:creationId xmlns:a16="http://schemas.microsoft.com/office/drawing/2014/main" id="{5284798D-497F-3BD8-443D-630D1205B951}"/>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7000"/>
                    </a14:imgEffect>
                    <a14:imgEffect>
                      <a14:colorTemperature colorTemp="2389"/>
                    </a14:imgEffect>
                    <a14:imgEffect>
                      <a14:saturation sat="0"/>
                    </a14:imgEffect>
                  </a14:imgLayer>
                </a14:imgProps>
              </a:ext>
            </a:extLst>
          </a:blip>
          <a:srcRect l="33742" t="27950" r="39242" b="35824"/>
          <a:stretch/>
        </p:blipFill>
        <p:spPr>
          <a:xfrm>
            <a:off x="0" y="1913410"/>
            <a:ext cx="15117415" cy="8778403"/>
          </a:xfrm>
          <a:prstGeom prst="rect">
            <a:avLst/>
          </a:prstGeom>
        </p:spPr>
      </p:pic>
      <p:grpSp>
        <p:nvGrpSpPr>
          <p:cNvPr id="88" name="Google Shape;88;p16">
            <a:extLst>
              <a:ext uri="{FF2B5EF4-FFF2-40B4-BE49-F238E27FC236}">
                <a16:creationId xmlns:a16="http://schemas.microsoft.com/office/drawing/2014/main" id="{74349A55-84BD-958F-A04D-A511AAE96072}"/>
              </a:ext>
            </a:extLst>
          </p:cNvPr>
          <p:cNvGrpSpPr/>
          <p:nvPr/>
        </p:nvGrpSpPr>
        <p:grpSpPr>
          <a:xfrm rot="16200000">
            <a:off x="13674662" y="2163413"/>
            <a:ext cx="519600" cy="1236436"/>
            <a:chOff x="4246325" y="4458364"/>
            <a:chExt cx="519600" cy="1236436"/>
          </a:xfrm>
        </p:grpSpPr>
        <p:cxnSp>
          <p:nvCxnSpPr>
            <p:cNvPr id="89" name="Google Shape;89;p16">
              <a:extLst>
                <a:ext uri="{FF2B5EF4-FFF2-40B4-BE49-F238E27FC236}">
                  <a16:creationId xmlns:a16="http://schemas.microsoft.com/office/drawing/2014/main" id="{A2079F42-D53B-457E-4218-95055AAEB4F9}"/>
                </a:ext>
              </a:extLst>
            </p:cNvPr>
            <p:cNvCxnSpPr/>
            <p:nvPr/>
          </p:nvCxnSpPr>
          <p:spPr>
            <a:xfrm rot="10800000">
              <a:off x="4246325" y="4458364"/>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90" name="Google Shape;90;p16">
              <a:extLst>
                <a:ext uri="{FF2B5EF4-FFF2-40B4-BE49-F238E27FC236}">
                  <a16:creationId xmlns:a16="http://schemas.microsoft.com/office/drawing/2014/main" id="{44D4DAA4-3E52-849E-1832-174C82AB9073}"/>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dirty="0">
                <a:solidFill>
                  <a:schemeClr val="bg1"/>
                </a:solidFill>
              </a:endParaRPr>
            </a:p>
          </p:txBody>
        </p:sp>
      </p:grpSp>
      <p:pic>
        <p:nvPicPr>
          <p:cNvPr id="97" name="Google Shape;97;p16">
            <a:hlinkClick r:id="rId3"/>
            <a:extLst>
              <a:ext uri="{FF2B5EF4-FFF2-40B4-BE49-F238E27FC236}">
                <a16:creationId xmlns:a16="http://schemas.microsoft.com/office/drawing/2014/main" id="{1486319F-5E57-6CEE-BDDF-87D4F3C62511}"/>
              </a:ext>
            </a:extLst>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pic>
        <p:nvPicPr>
          <p:cNvPr id="2" name="Picture 1">
            <a:extLst>
              <a:ext uri="{FF2B5EF4-FFF2-40B4-BE49-F238E27FC236}">
                <a16:creationId xmlns:a16="http://schemas.microsoft.com/office/drawing/2014/main" id="{03A2289D-34BA-4186-1CBB-9D7CCB4E8E69}"/>
              </a:ext>
            </a:extLst>
          </p:cNvPr>
          <p:cNvPicPr>
            <a:picLocks noChangeAspect="1"/>
          </p:cNvPicPr>
          <p:nvPr/>
        </p:nvPicPr>
        <p:blipFill>
          <a:blip r:embed="rId8"/>
          <a:stretch>
            <a:fillRect/>
          </a:stretch>
        </p:blipFill>
        <p:spPr>
          <a:xfrm>
            <a:off x="9134164" y="29067"/>
            <a:ext cx="2232531" cy="1890841"/>
          </a:xfrm>
          <a:prstGeom prst="rect">
            <a:avLst/>
          </a:prstGeom>
        </p:spPr>
      </p:pic>
      <p:sp>
        <p:nvSpPr>
          <p:cNvPr id="3" name="Rectangle 2">
            <a:extLst>
              <a:ext uri="{FF2B5EF4-FFF2-40B4-BE49-F238E27FC236}">
                <a16:creationId xmlns:a16="http://schemas.microsoft.com/office/drawing/2014/main" id="{D43B8379-C63C-C082-5FA7-8F970B02D4E4}"/>
              </a:ext>
            </a:extLst>
          </p:cNvPr>
          <p:cNvSpPr/>
          <p:nvPr/>
        </p:nvSpPr>
        <p:spPr>
          <a:xfrm>
            <a:off x="10001250" y="444500"/>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9086A7A0-08F1-6BB3-54C8-D7FC37135EC4}"/>
              </a:ext>
            </a:extLst>
          </p:cNvPr>
          <p:cNvCxnSpPr>
            <a:cxnSpLocks/>
            <a:stCxn id="57" idx="0"/>
          </p:cNvCxnSpPr>
          <p:nvPr/>
        </p:nvCxnSpPr>
        <p:spPr>
          <a:xfrm flipV="1">
            <a:off x="6430761" y="5809313"/>
            <a:ext cx="3644681" cy="24420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Google Shape;104;p17">
            <a:extLst>
              <a:ext uri="{FF2B5EF4-FFF2-40B4-BE49-F238E27FC236}">
                <a16:creationId xmlns:a16="http://schemas.microsoft.com/office/drawing/2014/main" id="{C70E7AB3-F4C0-7E20-9D8D-6C5708247662}"/>
              </a:ext>
            </a:extLst>
          </p:cNvPr>
          <p:cNvSpPr txBox="1"/>
          <p:nvPr/>
        </p:nvSpPr>
        <p:spPr>
          <a:xfrm>
            <a:off x="-6465318" y="7315931"/>
            <a:ext cx="2034742"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J – FACILITY HQ</a:t>
            </a:r>
          </a:p>
          <a:p>
            <a:pPr marL="0" lvl="0" indent="0" algn="l" rtl="0">
              <a:spcBef>
                <a:spcPts val="0"/>
              </a:spcBef>
              <a:spcAft>
                <a:spcPts val="0"/>
              </a:spcAft>
              <a:buNone/>
            </a:pPr>
            <a:r>
              <a:rPr lang="en-GB" b="1" dirty="0">
                <a:solidFill>
                  <a:schemeClr val="dk1"/>
                </a:solidFill>
              </a:rPr>
              <a:t>P</a:t>
            </a:r>
            <a:r>
              <a:rPr lang="fr" b="1" dirty="0">
                <a:solidFill>
                  <a:schemeClr val="dk1"/>
                </a:solidFill>
              </a:rPr>
              <a:t>V CHAR: AG MS SF</a:t>
            </a:r>
            <a:endParaRPr b="1" dirty="0">
              <a:solidFill>
                <a:schemeClr val="dk1"/>
              </a:solidFill>
            </a:endParaRPr>
          </a:p>
        </p:txBody>
      </p:sp>
      <p:cxnSp>
        <p:nvCxnSpPr>
          <p:cNvPr id="24" name="Straight Connector 23">
            <a:extLst>
              <a:ext uri="{FF2B5EF4-FFF2-40B4-BE49-F238E27FC236}">
                <a16:creationId xmlns:a16="http://schemas.microsoft.com/office/drawing/2014/main" id="{8DD9FD38-BB0C-AA34-0633-B05A7B74884A}"/>
              </a:ext>
            </a:extLst>
          </p:cNvPr>
          <p:cNvCxnSpPr>
            <a:cxnSpLocks/>
            <a:stCxn id="25" idx="0"/>
          </p:cNvCxnSpPr>
          <p:nvPr/>
        </p:nvCxnSpPr>
        <p:spPr>
          <a:xfrm flipV="1">
            <a:off x="9040719" y="6772772"/>
            <a:ext cx="814481" cy="18823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Google Shape;104;p17">
            <a:extLst>
              <a:ext uri="{FF2B5EF4-FFF2-40B4-BE49-F238E27FC236}">
                <a16:creationId xmlns:a16="http://schemas.microsoft.com/office/drawing/2014/main" id="{9D3D74F4-A65E-E6B0-F00D-5E3A818CB748}"/>
              </a:ext>
            </a:extLst>
          </p:cNvPr>
          <p:cNvSpPr txBox="1"/>
          <p:nvPr/>
        </p:nvSpPr>
        <p:spPr>
          <a:xfrm>
            <a:off x="7738425" y="8655170"/>
            <a:ext cx="2604587"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D,E – CHEMICAL STORAGE</a:t>
            </a:r>
            <a:endParaRPr b="1" dirty="0">
              <a:solidFill>
                <a:schemeClr val="dk1"/>
              </a:solidFill>
            </a:endParaRPr>
          </a:p>
          <a:p>
            <a:pPr lvl="0"/>
            <a:r>
              <a:rPr lang="fr" b="1" dirty="0">
                <a:solidFill>
                  <a:schemeClr val="dk1"/>
                </a:solidFill>
              </a:rPr>
              <a:t>PV CHAR: AG RV SF BR</a:t>
            </a:r>
            <a:endParaRPr b="1" dirty="0">
              <a:solidFill>
                <a:schemeClr val="dk1"/>
              </a:solidFill>
            </a:endParaRPr>
          </a:p>
        </p:txBody>
      </p:sp>
      <p:sp>
        <p:nvSpPr>
          <p:cNvPr id="38" name="Google Shape;104;p17">
            <a:extLst>
              <a:ext uri="{FF2B5EF4-FFF2-40B4-BE49-F238E27FC236}">
                <a16:creationId xmlns:a16="http://schemas.microsoft.com/office/drawing/2014/main" id="{04C5D89B-C1C3-E553-203B-64A03CA2A72C}"/>
              </a:ext>
            </a:extLst>
          </p:cNvPr>
          <p:cNvSpPr txBox="1"/>
          <p:nvPr/>
        </p:nvSpPr>
        <p:spPr>
          <a:xfrm>
            <a:off x="937923" y="5520707"/>
            <a:ext cx="2034742"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C – POWER PLANT</a:t>
            </a:r>
            <a:endParaRPr b="1" dirty="0">
              <a:solidFill>
                <a:schemeClr val="dk1"/>
              </a:solidFill>
            </a:endParaRPr>
          </a:p>
          <a:p>
            <a:pPr marL="0" lvl="0" indent="0" algn="l" rtl="0">
              <a:spcBef>
                <a:spcPts val="0"/>
              </a:spcBef>
              <a:spcAft>
                <a:spcPts val="0"/>
              </a:spcAft>
              <a:buNone/>
            </a:pPr>
            <a:r>
              <a:rPr lang="fr" b="1" dirty="0">
                <a:solidFill>
                  <a:schemeClr val="dk1"/>
                </a:solidFill>
              </a:rPr>
              <a:t>PV CHAR: AG SS BR</a:t>
            </a:r>
            <a:endParaRPr b="1" dirty="0">
              <a:solidFill>
                <a:schemeClr val="dk1"/>
              </a:solidFill>
            </a:endParaRPr>
          </a:p>
        </p:txBody>
      </p:sp>
      <p:cxnSp>
        <p:nvCxnSpPr>
          <p:cNvPr id="40" name="Straight Connector 39">
            <a:extLst>
              <a:ext uri="{FF2B5EF4-FFF2-40B4-BE49-F238E27FC236}">
                <a16:creationId xmlns:a16="http://schemas.microsoft.com/office/drawing/2014/main" id="{E67CA918-90A1-DA7F-88DF-E7517AD7FDA8}"/>
              </a:ext>
            </a:extLst>
          </p:cNvPr>
          <p:cNvCxnSpPr>
            <a:cxnSpLocks/>
            <a:stCxn id="38" idx="3"/>
          </p:cNvCxnSpPr>
          <p:nvPr/>
        </p:nvCxnSpPr>
        <p:spPr>
          <a:xfrm>
            <a:off x="2972665" y="5924549"/>
            <a:ext cx="3458096" cy="1833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0D876E-65E9-0E07-895F-26326142565E}"/>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GRAPHIC 1/2</a:t>
            </a:r>
          </a:p>
        </p:txBody>
      </p:sp>
      <p:sp>
        <p:nvSpPr>
          <p:cNvPr id="57" name="Google Shape;104;p17">
            <a:extLst>
              <a:ext uri="{FF2B5EF4-FFF2-40B4-BE49-F238E27FC236}">
                <a16:creationId xmlns:a16="http://schemas.microsoft.com/office/drawing/2014/main" id="{3A587360-5820-81E2-2463-EE2AD4BEE941}"/>
              </a:ext>
            </a:extLst>
          </p:cNvPr>
          <p:cNvSpPr txBox="1"/>
          <p:nvPr/>
        </p:nvSpPr>
        <p:spPr>
          <a:xfrm>
            <a:off x="5394750" y="8251328"/>
            <a:ext cx="2072021"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A,B – MISSILE PRODUCTION</a:t>
            </a:r>
            <a:endParaRPr b="1" dirty="0">
              <a:solidFill>
                <a:schemeClr val="dk1"/>
              </a:solidFill>
            </a:endParaRPr>
          </a:p>
          <a:p>
            <a:pPr marL="0" lvl="0" indent="0" algn="l" rtl="0">
              <a:spcBef>
                <a:spcPts val="0"/>
              </a:spcBef>
              <a:spcAft>
                <a:spcPts val="0"/>
              </a:spcAft>
              <a:buNone/>
            </a:pPr>
            <a:r>
              <a:rPr lang="fr" b="1" dirty="0">
                <a:solidFill>
                  <a:schemeClr val="dk1"/>
                </a:solidFill>
              </a:rPr>
              <a:t>PV CHAR: AG SS SF</a:t>
            </a:r>
            <a:endParaRPr b="1" dirty="0">
              <a:solidFill>
                <a:schemeClr val="dk1"/>
              </a:solidFill>
            </a:endParaRPr>
          </a:p>
        </p:txBody>
      </p:sp>
      <p:sp>
        <p:nvSpPr>
          <p:cNvPr id="37" name="Freeform: Shape 36">
            <a:extLst>
              <a:ext uri="{FF2B5EF4-FFF2-40B4-BE49-F238E27FC236}">
                <a16:creationId xmlns:a16="http://schemas.microsoft.com/office/drawing/2014/main" id="{74658839-EA17-407F-1065-A3AD39EB26F7}"/>
              </a:ext>
            </a:extLst>
          </p:cNvPr>
          <p:cNvSpPr/>
          <p:nvPr/>
        </p:nvSpPr>
        <p:spPr>
          <a:xfrm>
            <a:off x="2757714" y="4557486"/>
            <a:ext cx="9173029" cy="3033485"/>
          </a:xfrm>
          <a:custGeom>
            <a:avLst/>
            <a:gdLst>
              <a:gd name="connsiteX0" fmla="*/ 1872343 w 9173029"/>
              <a:gd name="connsiteY0" fmla="*/ 0 h 3033485"/>
              <a:gd name="connsiteX1" fmla="*/ 9173029 w 9173029"/>
              <a:gd name="connsiteY1" fmla="*/ 449943 h 3033485"/>
              <a:gd name="connsiteX2" fmla="*/ 7721600 w 9173029"/>
              <a:gd name="connsiteY2" fmla="*/ 3033485 h 3033485"/>
              <a:gd name="connsiteX3" fmla="*/ 0 w 9173029"/>
              <a:gd name="connsiteY3" fmla="*/ 2191657 h 3033485"/>
              <a:gd name="connsiteX4" fmla="*/ 1872343 w 9173029"/>
              <a:gd name="connsiteY4" fmla="*/ 0 h 303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3029" h="3033485">
                <a:moveTo>
                  <a:pt x="1872343" y="0"/>
                </a:moveTo>
                <a:lnTo>
                  <a:pt x="9173029" y="449943"/>
                </a:lnTo>
                <a:lnTo>
                  <a:pt x="7721600" y="3033485"/>
                </a:lnTo>
                <a:lnTo>
                  <a:pt x="0" y="2191657"/>
                </a:lnTo>
                <a:lnTo>
                  <a:pt x="1872343" y="0"/>
                </a:lnTo>
                <a:close/>
              </a:path>
            </a:pathLst>
          </a:cu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tx1"/>
                </a:solidFill>
              </a:ln>
            </a:endParaRPr>
          </a:p>
        </p:txBody>
      </p:sp>
      <p:cxnSp>
        <p:nvCxnSpPr>
          <p:cNvPr id="49" name="Straight Connector 48">
            <a:extLst>
              <a:ext uri="{FF2B5EF4-FFF2-40B4-BE49-F238E27FC236}">
                <a16:creationId xmlns:a16="http://schemas.microsoft.com/office/drawing/2014/main" id="{E9AA8F12-1D20-47CB-880D-5E83C408DA38}"/>
              </a:ext>
            </a:extLst>
          </p:cNvPr>
          <p:cNvCxnSpPr>
            <a:stCxn id="57" idx="0"/>
          </p:cNvCxnSpPr>
          <p:nvPr/>
        </p:nvCxnSpPr>
        <p:spPr>
          <a:xfrm flipV="1">
            <a:off x="6430761" y="6772772"/>
            <a:ext cx="1435982" cy="14785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1041A1-1BEB-CFAE-57FC-FED6D357B195}"/>
              </a:ext>
            </a:extLst>
          </p:cNvPr>
          <p:cNvCxnSpPr/>
          <p:nvPr/>
        </p:nvCxnSpPr>
        <p:spPr>
          <a:xfrm flipH="1" flipV="1">
            <a:off x="8128000" y="5959317"/>
            <a:ext cx="912719" cy="26958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29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D540BB44-939A-4CC7-5700-7C1BD521CBFC}"/>
            </a:ext>
          </a:extLst>
        </p:cNvPr>
        <p:cNvGrpSpPr/>
        <p:nvPr/>
      </p:nvGrpSpPr>
      <p:grpSpPr>
        <a:xfrm>
          <a:off x="0" y="0"/>
          <a:ext cx="0" cy="0"/>
          <a:chOff x="0" y="0"/>
          <a:chExt cx="0" cy="0"/>
        </a:xfrm>
      </p:grpSpPr>
      <p:grpSp>
        <p:nvGrpSpPr>
          <p:cNvPr id="55" name="Group 54">
            <a:extLst>
              <a:ext uri="{FF2B5EF4-FFF2-40B4-BE49-F238E27FC236}">
                <a16:creationId xmlns:a16="http://schemas.microsoft.com/office/drawing/2014/main" id="{F94E77EC-B62D-829F-D793-B2B69806BCA9}"/>
              </a:ext>
            </a:extLst>
          </p:cNvPr>
          <p:cNvGrpSpPr/>
          <p:nvPr/>
        </p:nvGrpSpPr>
        <p:grpSpPr>
          <a:xfrm>
            <a:off x="0" y="0"/>
            <a:ext cx="15119350" cy="1921524"/>
            <a:chOff x="0" y="0"/>
            <a:chExt cx="15119350" cy="1921524"/>
          </a:xfrm>
        </p:grpSpPr>
        <p:grpSp>
          <p:nvGrpSpPr>
            <p:cNvPr id="56" name="Group 55">
              <a:extLst>
                <a:ext uri="{FF2B5EF4-FFF2-40B4-BE49-F238E27FC236}">
                  <a16:creationId xmlns:a16="http://schemas.microsoft.com/office/drawing/2014/main" id="{A089A4BF-3780-DBE7-B7AC-7F99C980CBFD}"/>
                </a:ext>
              </a:extLst>
            </p:cNvPr>
            <p:cNvGrpSpPr/>
            <p:nvPr/>
          </p:nvGrpSpPr>
          <p:grpSpPr>
            <a:xfrm>
              <a:off x="0" y="0"/>
              <a:ext cx="15119350" cy="1921524"/>
              <a:chOff x="0" y="-1616"/>
              <a:chExt cx="15119350" cy="1921524"/>
            </a:xfrm>
          </p:grpSpPr>
          <p:sp>
            <p:nvSpPr>
              <p:cNvPr id="60" name="Rectangle 59">
                <a:extLst>
                  <a:ext uri="{FF2B5EF4-FFF2-40B4-BE49-F238E27FC236}">
                    <a16:creationId xmlns:a16="http://schemas.microsoft.com/office/drawing/2014/main" id="{FF15E0D1-C544-4AC3-2B25-4EFBC850E76F}"/>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pic>
            <p:nvPicPr>
              <p:cNvPr id="61" name="Google Shape;70;p14">
                <a:hlinkClick r:id="rId3"/>
                <a:extLst>
                  <a:ext uri="{FF2B5EF4-FFF2-40B4-BE49-F238E27FC236}">
                    <a16:creationId xmlns:a16="http://schemas.microsoft.com/office/drawing/2014/main" id="{4FD49429-BBCB-3F0E-6910-35A29ABFA869}"/>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63" name="Group 62">
                <a:extLst>
                  <a:ext uri="{FF2B5EF4-FFF2-40B4-BE49-F238E27FC236}">
                    <a16:creationId xmlns:a16="http://schemas.microsoft.com/office/drawing/2014/main" id="{CFD15547-C0F9-8137-A95A-D929ECA0E389}"/>
                  </a:ext>
                </a:extLst>
              </p:cNvPr>
              <p:cNvGrpSpPr/>
              <p:nvPr/>
            </p:nvGrpSpPr>
            <p:grpSpPr>
              <a:xfrm>
                <a:off x="1" y="-1616"/>
                <a:ext cx="15119349" cy="1921524"/>
                <a:chOff x="1" y="-1616"/>
                <a:chExt cx="15119349" cy="1921524"/>
              </a:xfrm>
            </p:grpSpPr>
            <p:sp>
              <p:nvSpPr>
                <p:cNvPr id="70" name="Rectangle 69">
                  <a:extLst>
                    <a:ext uri="{FF2B5EF4-FFF2-40B4-BE49-F238E27FC236}">
                      <a16:creationId xmlns:a16="http://schemas.microsoft.com/office/drawing/2014/main" id="{68349772-87D7-4610-4D9C-1BA06C4A2413}"/>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0DE8DA72-5481-01DA-B667-1AFBC4BE7F3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B7D9306-19CB-B4A3-C977-068A92DA7DDB}"/>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1992EDC5-9518-0C4D-ECCC-B04CF18567A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4883C67A-D952-9365-0C61-668E80365EE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0C664807-B8F5-BABC-D766-242C512CBF71}"/>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TextBox 63">
                <a:extLst>
                  <a:ext uri="{FF2B5EF4-FFF2-40B4-BE49-F238E27FC236}">
                    <a16:creationId xmlns:a16="http://schemas.microsoft.com/office/drawing/2014/main" id="{6FA163CD-C5B3-4ABE-25F3-5636FA3DFFCC}"/>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65" name="TextBox 64">
                <a:extLst>
                  <a:ext uri="{FF2B5EF4-FFF2-40B4-BE49-F238E27FC236}">
                    <a16:creationId xmlns:a16="http://schemas.microsoft.com/office/drawing/2014/main" id="{94DC1D9F-0F9E-ECE6-4F24-3FEFF66ADA58}"/>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05JAN2024 DOI:05JAN2024</a:t>
                </a:r>
              </a:p>
            </p:txBody>
          </p:sp>
          <p:sp>
            <p:nvSpPr>
              <p:cNvPr id="67" name="TextBox 66">
                <a:extLst>
                  <a:ext uri="{FF2B5EF4-FFF2-40B4-BE49-F238E27FC236}">
                    <a16:creationId xmlns:a16="http://schemas.microsoft.com/office/drawing/2014/main" id="{ECC1F20F-480F-3153-5D03-5D515D345698}"/>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68" name="TextBox 67">
                <a:extLst>
                  <a:ext uri="{FF2B5EF4-FFF2-40B4-BE49-F238E27FC236}">
                    <a16:creationId xmlns:a16="http://schemas.microsoft.com/office/drawing/2014/main" id="{B12779E0-14DF-09E6-A917-365583F6A3D3}"/>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69" name="TextBox 68">
                <a:extLst>
                  <a:ext uri="{FF2B5EF4-FFF2-40B4-BE49-F238E27FC236}">
                    <a16:creationId xmlns:a16="http://schemas.microsoft.com/office/drawing/2014/main" id="{60999446-E107-3E8E-8EA4-82846486992E}"/>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58" name="Picture 57" descr="A map of different continents&#10;&#10;Description automatically generated">
              <a:extLst>
                <a:ext uri="{FF2B5EF4-FFF2-40B4-BE49-F238E27FC236}">
                  <a16:creationId xmlns:a16="http://schemas.microsoft.com/office/drawing/2014/main" id="{87E3DA39-033E-03C3-A5B9-3F47ED6ACD69}"/>
                </a:ext>
              </a:extLst>
            </p:cNvPr>
            <p:cNvPicPr>
              <a:picLocks noChangeAspect="1"/>
            </p:cNvPicPr>
            <p:nvPr/>
          </p:nvPicPr>
          <p:blipFill>
            <a:blip r:embed="rId5"/>
            <a:srcRect t="6509" b="811"/>
            <a:stretch/>
          </p:blipFill>
          <p:spPr>
            <a:xfrm>
              <a:off x="9130146" y="18203"/>
              <a:ext cx="2217178" cy="1886797"/>
            </a:xfrm>
            <a:prstGeom prst="rect">
              <a:avLst/>
            </a:prstGeom>
          </p:spPr>
        </p:pic>
        <p:sp>
          <p:nvSpPr>
            <p:cNvPr id="59" name="Rectangle 58">
              <a:extLst>
                <a:ext uri="{FF2B5EF4-FFF2-40B4-BE49-F238E27FC236}">
                  <a16:creationId xmlns:a16="http://schemas.microsoft.com/office/drawing/2014/main" id="{1EF29A2A-9313-C6BA-D596-22514623CE44}"/>
                </a:ext>
              </a:extLst>
            </p:cNvPr>
            <p:cNvSpPr/>
            <p:nvPr/>
          </p:nvSpPr>
          <p:spPr>
            <a:xfrm>
              <a:off x="10126874" y="8178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1" name="Picture 30" descr="A computer screen shot of a building&#10;&#10;Description automatically generated">
            <a:extLst>
              <a:ext uri="{FF2B5EF4-FFF2-40B4-BE49-F238E27FC236}">
                <a16:creationId xmlns:a16="http://schemas.microsoft.com/office/drawing/2014/main" id="{3DE222EC-E239-3043-BE04-192840517905}"/>
              </a:ext>
            </a:extLst>
          </p:cNvPr>
          <p:cNvPicPr>
            <a:picLocks noChangeAspect="1"/>
          </p:cNvPicPr>
          <p:nvPr/>
        </p:nvPicPr>
        <p:blipFill>
          <a:blip r:embed="rId6">
            <a:biLevel thresh="50000"/>
            <a:extLst>
              <a:ext uri="{BEBA8EAE-BF5A-486C-A8C5-ECC9F3942E4B}">
                <a14:imgProps xmlns:a14="http://schemas.microsoft.com/office/drawing/2010/main">
                  <a14:imgLayer r:embed="rId7">
                    <a14:imgEffect>
                      <a14:sharpenSoften amount="100000"/>
                    </a14:imgEffect>
                    <a14:imgEffect>
                      <a14:colorTemperature colorTemp="1500"/>
                    </a14:imgEffect>
                    <a14:imgEffect>
                      <a14:saturation sat="73000"/>
                    </a14:imgEffect>
                    <a14:imgEffect>
                      <a14:brightnessContrast contrast="77000"/>
                    </a14:imgEffect>
                  </a14:imgLayer>
                </a14:imgProps>
              </a:ext>
            </a:extLst>
          </a:blip>
          <a:srcRect l="17351" t="10105" r="21292" b="5636"/>
          <a:stretch/>
        </p:blipFill>
        <p:spPr>
          <a:xfrm>
            <a:off x="0" y="1933719"/>
            <a:ext cx="15117416" cy="8758094"/>
          </a:xfrm>
          <a:prstGeom prst="rect">
            <a:avLst/>
          </a:prstGeom>
        </p:spPr>
      </p:pic>
      <p:grpSp>
        <p:nvGrpSpPr>
          <p:cNvPr id="88" name="Google Shape;88;p16">
            <a:extLst>
              <a:ext uri="{FF2B5EF4-FFF2-40B4-BE49-F238E27FC236}">
                <a16:creationId xmlns:a16="http://schemas.microsoft.com/office/drawing/2014/main" id="{311BBE3B-AC89-A0EC-1D29-C875A44E8B45}"/>
              </a:ext>
            </a:extLst>
          </p:cNvPr>
          <p:cNvGrpSpPr/>
          <p:nvPr/>
        </p:nvGrpSpPr>
        <p:grpSpPr>
          <a:xfrm>
            <a:off x="13999925" y="2400964"/>
            <a:ext cx="519600" cy="1236436"/>
            <a:chOff x="4246325" y="4458364"/>
            <a:chExt cx="519600" cy="1236436"/>
          </a:xfrm>
        </p:grpSpPr>
        <p:cxnSp>
          <p:nvCxnSpPr>
            <p:cNvPr id="89" name="Google Shape;89;p16">
              <a:extLst>
                <a:ext uri="{FF2B5EF4-FFF2-40B4-BE49-F238E27FC236}">
                  <a16:creationId xmlns:a16="http://schemas.microsoft.com/office/drawing/2014/main" id="{07DD337C-8423-42E9-811D-AD0D0A08B02E}"/>
                </a:ext>
              </a:extLst>
            </p:cNvPr>
            <p:cNvCxnSpPr/>
            <p:nvPr/>
          </p:nvCxnSpPr>
          <p:spPr>
            <a:xfrm rot="10800000">
              <a:off x="4246325" y="4458364"/>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90" name="Google Shape;90;p16">
              <a:extLst>
                <a:ext uri="{FF2B5EF4-FFF2-40B4-BE49-F238E27FC236}">
                  <a16:creationId xmlns:a16="http://schemas.microsoft.com/office/drawing/2014/main" id="{E3DEA04A-B7DA-CFF7-68AE-135E44D056A6}"/>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dirty="0">
                <a:solidFill>
                  <a:schemeClr val="bg1"/>
                </a:solidFill>
              </a:endParaRPr>
            </a:p>
          </p:txBody>
        </p:sp>
      </p:grpSp>
      <p:sp>
        <p:nvSpPr>
          <p:cNvPr id="94" name="Google Shape;94;p16">
            <a:extLst>
              <a:ext uri="{FF2B5EF4-FFF2-40B4-BE49-F238E27FC236}">
                <a16:creationId xmlns:a16="http://schemas.microsoft.com/office/drawing/2014/main" id="{BE8012A6-AD33-62F2-5DBE-FE9A74A29F13}"/>
              </a:ext>
            </a:extLst>
          </p:cNvPr>
          <p:cNvSpPr/>
          <p:nvPr/>
        </p:nvSpPr>
        <p:spPr>
          <a:xfrm>
            <a:off x="5257138" y="3214350"/>
            <a:ext cx="5310875" cy="6484350"/>
          </a:xfrm>
          <a:custGeom>
            <a:avLst/>
            <a:gdLst>
              <a:gd name="connsiteX0" fmla="*/ 45434 w 225543"/>
              <a:gd name="connsiteY0" fmla="*/ 129306 h 222824"/>
              <a:gd name="connsiteX1" fmla="*/ 0 w 225543"/>
              <a:gd name="connsiteY1" fmla="*/ 0 h 222824"/>
              <a:gd name="connsiteX2" fmla="*/ 213074 w 225543"/>
              <a:gd name="connsiteY2" fmla="*/ 134155 h 222824"/>
              <a:gd name="connsiteX3" fmla="*/ 225543 w 225543"/>
              <a:gd name="connsiteY3" fmla="*/ 221439 h 222824"/>
              <a:gd name="connsiteX4" fmla="*/ 107779 w 225543"/>
              <a:gd name="connsiteY4" fmla="*/ 222824 h 222824"/>
              <a:gd name="connsiteX5" fmla="*/ 44048 w 225543"/>
              <a:gd name="connsiteY5" fmla="*/ 158401 h 222824"/>
              <a:gd name="connsiteX6" fmla="*/ 46127 w 225543"/>
              <a:gd name="connsiteY6" fmla="*/ 129306 h 222824"/>
              <a:gd name="connsiteX0" fmla="*/ 45434 w 253026"/>
              <a:gd name="connsiteY0" fmla="*/ 129306 h 222824"/>
              <a:gd name="connsiteX1" fmla="*/ 0 w 253026"/>
              <a:gd name="connsiteY1" fmla="*/ 0 h 222824"/>
              <a:gd name="connsiteX2" fmla="*/ 253026 w 253026"/>
              <a:gd name="connsiteY2" fmla="*/ 1919 h 222824"/>
              <a:gd name="connsiteX3" fmla="*/ 225543 w 253026"/>
              <a:gd name="connsiteY3" fmla="*/ 221439 h 222824"/>
              <a:gd name="connsiteX4" fmla="*/ 107779 w 253026"/>
              <a:gd name="connsiteY4" fmla="*/ 222824 h 222824"/>
              <a:gd name="connsiteX5" fmla="*/ 44048 w 253026"/>
              <a:gd name="connsiteY5" fmla="*/ 158401 h 222824"/>
              <a:gd name="connsiteX6" fmla="*/ 46127 w 253026"/>
              <a:gd name="connsiteY6" fmla="*/ 129306 h 222824"/>
              <a:gd name="connsiteX0" fmla="*/ 45434 w 321766"/>
              <a:gd name="connsiteY0" fmla="*/ 129306 h 222824"/>
              <a:gd name="connsiteX1" fmla="*/ 0 w 321766"/>
              <a:gd name="connsiteY1" fmla="*/ 0 h 222824"/>
              <a:gd name="connsiteX2" fmla="*/ 253026 w 321766"/>
              <a:gd name="connsiteY2" fmla="*/ 1919 h 222824"/>
              <a:gd name="connsiteX3" fmla="*/ 321766 w 321766"/>
              <a:gd name="connsiteY3" fmla="*/ 122965 h 222824"/>
              <a:gd name="connsiteX4" fmla="*/ 107779 w 321766"/>
              <a:gd name="connsiteY4" fmla="*/ 222824 h 222824"/>
              <a:gd name="connsiteX5" fmla="*/ 44048 w 321766"/>
              <a:gd name="connsiteY5" fmla="*/ 158401 h 222824"/>
              <a:gd name="connsiteX6" fmla="*/ 46127 w 321766"/>
              <a:gd name="connsiteY6" fmla="*/ 129306 h 222824"/>
              <a:gd name="connsiteX0" fmla="*/ 45434 w 321766"/>
              <a:gd name="connsiteY0" fmla="*/ 129306 h 195251"/>
              <a:gd name="connsiteX1" fmla="*/ 0 w 321766"/>
              <a:gd name="connsiteY1" fmla="*/ 0 h 195251"/>
              <a:gd name="connsiteX2" fmla="*/ 253026 w 321766"/>
              <a:gd name="connsiteY2" fmla="*/ 1919 h 195251"/>
              <a:gd name="connsiteX3" fmla="*/ 321766 w 321766"/>
              <a:gd name="connsiteY3" fmla="*/ 122965 h 195251"/>
              <a:gd name="connsiteX4" fmla="*/ 319920 w 321766"/>
              <a:gd name="connsiteY4" fmla="*/ 195251 h 195251"/>
              <a:gd name="connsiteX5" fmla="*/ 44048 w 321766"/>
              <a:gd name="connsiteY5" fmla="*/ 158401 h 195251"/>
              <a:gd name="connsiteX6" fmla="*/ 46127 w 321766"/>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50472 w 326111"/>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1516 w 326111"/>
              <a:gd name="connsiteY6" fmla="*/ 114113 h 195251"/>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91763"/>
              <a:gd name="connsiteX1" fmla="*/ 81436 w 326111"/>
              <a:gd name="connsiteY1" fmla="*/ 0 h 291763"/>
              <a:gd name="connsiteX2" fmla="*/ 257371 w 326111"/>
              <a:gd name="connsiteY2" fmla="*/ 19926 h 291763"/>
              <a:gd name="connsiteX3" fmla="*/ 326111 w 326111"/>
              <a:gd name="connsiteY3" fmla="*/ 140972 h 291763"/>
              <a:gd name="connsiteX4" fmla="*/ 324265 w 326111"/>
              <a:gd name="connsiteY4" fmla="*/ 213258 h 291763"/>
              <a:gd name="connsiteX5" fmla="*/ 0 w 326111"/>
              <a:gd name="connsiteY5" fmla="*/ 291763 h 291763"/>
              <a:gd name="connsiteX6" fmla="*/ 23462 w 326111"/>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333004 w 334850"/>
              <a:gd name="connsiteY4" fmla="*/ 213258 h 291763"/>
              <a:gd name="connsiteX5" fmla="*/ 8739 w 334850"/>
              <a:gd name="connsiteY5" fmla="*/ 291763 h 291763"/>
              <a:gd name="connsiteX6" fmla="*/ 32201 w 334850"/>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261540 w 334850"/>
              <a:gd name="connsiteY4" fmla="*/ 274030 h 291763"/>
              <a:gd name="connsiteX5" fmla="*/ 8739 w 334850"/>
              <a:gd name="connsiteY5" fmla="*/ 291763 h 291763"/>
              <a:gd name="connsiteX6" fmla="*/ 32201 w 334850"/>
              <a:gd name="connsiteY6" fmla="*/ 75286 h 291763"/>
              <a:gd name="connsiteX0" fmla="*/ 32071 w 346667"/>
              <a:gd name="connsiteY0" fmla="*/ 74161 h 291763"/>
              <a:gd name="connsiteX1" fmla="*/ 90175 w 346667"/>
              <a:gd name="connsiteY1" fmla="*/ 0 h 291763"/>
              <a:gd name="connsiteX2" fmla="*/ 266110 w 346667"/>
              <a:gd name="connsiteY2" fmla="*/ 19926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55923 h 273525"/>
              <a:gd name="connsiteX1" fmla="*/ 88925 w 346667"/>
              <a:gd name="connsiteY1" fmla="*/ 1063 h 273525"/>
              <a:gd name="connsiteX2" fmla="*/ 310001 w 346667"/>
              <a:gd name="connsiteY2" fmla="*/ 0 h 273525"/>
              <a:gd name="connsiteX3" fmla="*/ 346667 w 346667"/>
              <a:gd name="connsiteY3" fmla="*/ 82782 h 273525"/>
              <a:gd name="connsiteX4" fmla="*/ 261540 w 346667"/>
              <a:gd name="connsiteY4" fmla="*/ 255792 h 273525"/>
              <a:gd name="connsiteX5" fmla="*/ 8739 w 346667"/>
              <a:gd name="connsiteY5" fmla="*/ 273525 h 273525"/>
              <a:gd name="connsiteX6" fmla="*/ 32201 w 346667"/>
              <a:gd name="connsiteY6" fmla="*/ 57048 h 273525"/>
              <a:gd name="connsiteX0" fmla="*/ 32071 w 346667"/>
              <a:gd name="connsiteY0" fmla="*/ 55923 h 273525"/>
              <a:gd name="connsiteX1" fmla="*/ 88925 w 346667"/>
              <a:gd name="connsiteY1" fmla="*/ 1063 h 273525"/>
              <a:gd name="connsiteX2" fmla="*/ 310001 w 346667"/>
              <a:gd name="connsiteY2" fmla="*/ 0 h 273525"/>
              <a:gd name="connsiteX3" fmla="*/ 346667 w 346667"/>
              <a:gd name="connsiteY3" fmla="*/ 82782 h 273525"/>
              <a:gd name="connsiteX4" fmla="*/ 261540 w 346667"/>
              <a:gd name="connsiteY4" fmla="*/ 255792 h 273525"/>
              <a:gd name="connsiteX5" fmla="*/ 8739 w 346667"/>
              <a:gd name="connsiteY5" fmla="*/ 273525 h 273525"/>
              <a:gd name="connsiteX6" fmla="*/ 32201 w 346667"/>
              <a:gd name="connsiteY6" fmla="*/ 57048 h 273525"/>
              <a:gd name="connsiteX0" fmla="*/ 32071 w 346667"/>
              <a:gd name="connsiteY0" fmla="*/ 54860 h 272462"/>
              <a:gd name="connsiteX1" fmla="*/ 88925 w 346667"/>
              <a:gd name="connsiteY1" fmla="*/ 0 h 272462"/>
              <a:gd name="connsiteX2" fmla="*/ 268200 w 346667"/>
              <a:gd name="connsiteY2" fmla="*/ 24482 h 272462"/>
              <a:gd name="connsiteX3" fmla="*/ 346667 w 346667"/>
              <a:gd name="connsiteY3" fmla="*/ 81719 h 272462"/>
              <a:gd name="connsiteX4" fmla="*/ 261540 w 346667"/>
              <a:gd name="connsiteY4" fmla="*/ 254729 h 272462"/>
              <a:gd name="connsiteX5" fmla="*/ 8739 w 346667"/>
              <a:gd name="connsiteY5" fmla="*/ 272462 h 272462"/>
              <a:gd name="connsiteX6" fmla="*/ 32201 w 346667"/>
              <a:gd name="connsiteY6" fmla="*/ 55985 h 272462"/>
              <a:gd name="connsiteX0" fmla="*/ 32071 w 346667"/>
              <a:gd name="connsiteY0" fmla="*/ 54860 h 272462"/>
              <a:gd name="connsiteX1" fmla="*/ 88925 w 346667"/>
              <a:gd name="connsiteY1" fmla="*/ 0 h 272462"/>
              <a:gd name="connsiteX2" fmla="*/ 268200 w 346667"/>
              <a:gd name="connsiteY2" fmla="*/ 24482 h 272462"/>
              <a:gd name="connsiteX3" fmla="*/ 346667 w 346667"/>
              <a:gd name="connsiteY3" fmla="*/ 81719 h 272462"/>
              <a:gd name="connsiteX4" fmla="*/ 261540 w 346667"/>
              <a:gd name="connsiteY4" fmla="*/ 254729 h 272462"/>
              <a:gd name="connsiteX5" fmla="*/ 8739 w 346667"/>
              <a:gd name="connsiteY5" fmla="*/ 272462 h 272462"/>
              <a:gd name="connsiteX6" fmla="*/ 32201 w 346667"/>
              <a:gd name="connsiteY6" fmla="*/ 55985 h 272462"/>
              <a:gd name="connsiteX0" fmla="*/ 32071 w 268200"/>
              <a:gd name="connsiteY0" fmla="*/ 54860 h 272462"/>
              <a:gd name="connsiteX1" fmla="*/ 88925 w 268200"/>
              <a:gd name="connsiteY1" fmla="*/ 0 h 272462"/>
              <a:gd name="connsiteX2" fmla="*/ 268200 w 268200"/>
              <a:gd name="connsiteY2" fmla="*/ 24482 h 272462"/>
              <a:gd name="connsiteX3" fmla="*/ 257259 w 268200"/>
              <a:gd name="connsiteY3" fmla="*/ 136293 h 272462"/>
              <a:gd name="connsiteX4" fmla="*/ 261540 w 268200"/>
              <a:gd name="connsiteY4" fmla="*/ 254729 h 272462"/>
              <a:gd name="connsiteX5" fmla="*/ 8739 w 268200"/>
              <a:gd name="connsiteY5" fmla="*/ 272462 h 272462"/>
              <a:gd name="connsiteX6" fmla="*/ 32201 w 268200"/>
              <a:gd name="connsiteY6" fmla="*/ 55985 h 272462"/>
              <a:gd name="connsiteX0" fmla="*/ 32071 w 268200"/>
              <a:gd name="connsiteY0" fmla="*/ 54860 h 272462"/>
              <a:gd name="connsiteX1" fmla="*/ 88925 w 268200"/>
              <a:gd name="connsiteY1" fmla="*/ 0 h 272462"/>
              <a:gd name="connsiteX2" fmla="*/ 268200 w 268200"/>
              <a:gd name="connsiteY2" fmla="*/ 24482 h 272462"/>
              <a:gd name="connsiteX3" fmla="*/ 257259 w 268200"/>
              <a:gd name="connsiteY3" fmla="*/ 136293 h 272462"/>
              <a:gd name="connsiteX4" fmla="*/ 247026 w 268200"/>
              <a:gd name="connsiteY4" fmla="*/ 259374 h 272462"/>
              <a:gd name="connsiteX5" fmla="*/ 8739 w 268200"/>
              <a:gd name="connsiteY5" fmla="*/ 272462 h 272462"/>
              <a:gd name="connsiteX6" fmla="*/ 32201 w 268200"/>
              <a:gd name="connsiteY6" fmla="*/ 55985 h 272462"/>
              <a:gd name="connsiteX0" fmla="*/ 32071 w 268200"/>
              <a:gd name="connsiteY0" fmla="*/ 54860 h 272462"/>
              <a:gd name="connsiteX1" fmla="*/ 88925 w 268200"/>
              <a:gd name="connsiteY1" fmla="*/ 0 h 272462"/>
              <a:gd name="connsiteX2" fmla="*/ 268200 w 268200"/>
              <a:gd name="connsiteY2" fmla="*/ 24482 h 272462"/>
              <a:gd name="connsiteX3" fmla="*/ 257259 w 268200"/>
              <a:gd name="connsiteY3" fmla="*/ 136293 h 272462"/>
              <a:gd name="connsiteX4" fmla="*/ 247026 w 268200"/>
              <a:gd name="connsiteY4" fmla="*/ 259374 h 272462"/>
              <a:gd name="connsiteX5" fmla="*/ 8739 w 268200"/>
              <a:gd name="connsiteY5" fmla="*/ 272462 h 272462"/>
              <a:gd name="connsiteX6" fmla="*/ 32201 w 268200"/>
              <a:gd name="connsiteY6" fmla="*/ 55985 h 272462"/>
              <a:gd name="connsiteX0" fmla="*/ 2862 w 238991"/>
              <a:gd name="connsiteY0" fmla="*/ 54860 h 259374"/>
              <a:gd name="connsiteX1" fmla="*/ 59716 w 238991"/>
              <a:gd name="connsiteY1" fmla="*/ 0 h 259374"/>
              <a:gd name="connsiteX2" fmla="*/ 238991 w 238991"/>
              <a:gd name="connsiteY2" fmla="*/ 24482 h 259374"/>
              <a:gd name="connsiteX3" fmla="*/ 228050 w 238991"/>
              <a:gd name="connsiteY3" fmla="*/ 136293 h 259374"/>
              <a:gd name="connsiteX4" fmla="*/ 217817 w 238991"/>
              <a:gd name="connsiteY4" fmla="*/ 259374 h 259374"/>
              <a:gd name="connsiteX5" fmla="*/ 26556 w 238991"/>
              <a:gd name="connsiteY5" fmla="*/ 224275 h 259374"/>
              <a:gd name="connsiteX6" fmla="*/ 2992 w 238991"/>
              <a:gd name="connsiteY6" fmla="*/ 55985 h 259374"/>
              <a:gd name="connsiteX0" fmla="*/ 0 w 236129"/>
              <a:gd name="connsiteY0" fmla="*/ 54860 h 259374"/>
              <a:gd name="connsiteX1" fmla="*/ 56854 w 236129"/>
              <a:gd name="connsiteY1" fmla="*/ 0 h 259374"/>
              <a:gd name="connsiteX2" fmla="*/ 236129 w 236129"/>
              <a:gd name="connsiteY2" fmla="*/ 24482 h 259374"/>
              <a:gd name="connsiteX3" fmla="*/ 225188 w 236129"/>
              <a:gd name="connsiteY3" fmla="*/ 136293 h 259374"/>
              <a:gd name="connsiteX4" fmla="*/ 214955 w 236129"/>
              <a:gd name="connsiteY4" fmla="*/ 259374 h 259374"/>
              <a:gd name="connsiteX5" fmla="*/ 23694 w 236129"/>
              <a:gd name="connsiteY5" fmla="*/ 224275 h 259374"/>
              <a:gd name="connsiteX6" fmla="*/ 39609 w 236129"/>
              <a:gd name="connsiteY6" fmla="*/ 108236 h 259374"/>
              <a:gd name="connsiteX0" fmla="*/ 0 w 236129"/>
              <a:gd name="connsiteY0" fmla="*/ 54860 h 259374"/>
              <a:gd name="connsiteX1" fmla="*/ 56854 w 236129"/>
              <a:gd name="connsiteY1" fmla="*/ 0 h 259374"/>
              <a:gd name="connsiteX2" fmla="*/ 236129 w 236129"/>
              <a:gd name="connsiteY2" fmla="*/ 24482 h 259374"/>
              <a:gd name="connsiteX3" fmla="*/ 225188 w 236129"/>
              <a:gd name="connsiteY3" fmla="*/ 136293 h 259374"/>
              <a:gd name="connsiteX4" fmla="*/ 214955 w 236129"/>
              <a:gd name="connsiteY4" fmla="*/ 259374 h 259374"/>
              <a:gd name="connsiteX5" fmla="*/ 23694 w 236129"/>
              <a:gd name="connsiteY5" fmla="*/ 224275 h 259374"/>
              <a:gd name="connsiteX6" fmla="*/ 39609 w 236129"/>
              <a:gd name="connsiteY6" fmla="*/ 108236 h 259374"/>
              <a:gd name="connsiteX0" fmla="*/ 0 w 236129"/>
              <a:gd name="connsiteY0" fmla="*/ 54860 h 259374"/>
              <a:gd name="connsiteX1" fmla="*/ 56854 w 236129"/>
              <a:gd name="connsiteY1" fmla="*/ 0 h 259374"/>
              <a:gd name="connsiteX2" fmla="*/ 236129 w 236129"/>
              <a:gd name="connsiteY2" fmla="*/ 24482 h 259374"/>
              <a:gd name="connsiteX3" fmla="*/ 225188 w 236129"/>
              <a:gd name="connsiteY3" fmla="*/ 136293 h 259374"/>
              <a:gd name="connsiteX4" fmla="*/ 214955 w 236129"/>
              <a:gd name="connsiteY4" fmla="*/ 259374 h 259374"/>
              <a:gd name="connsiteX5" fmla="*/ 23694 w 236129"/>
              <a:gd name="connsiteY5" fmla="*/ 224275 h 259374"/>
              <a:gd name="connsiteX6" fmla="*/ 39609 w 236129"/>
              <a:gd name="connsiteY6" fmla="*/ 108236 h 259374"/>
              <a:gd name="connsiteX0" fmla="*/ 15785 w 212435"/>
              <a:gd name="connsiteY0" fmla="*/ 108273 h 259374"/>
              <a:gd name="connsiteX1" fmla="*/ 33160 w 212435"/>
              <a:gd name="connsiteY1" fmla="*/ 0 h 259374"/>
              <a:gd name="connsiteX2" fmla="*/ 212435 w 212435"/>
              <a:gd name="connsiteY2" fmla="*/ 24482 h 259374"/>
              <a:gd name="connsiteX3" fmla="*/ 201494 w 212435"/>
              <a:gd name="connsiteY3" fmla="*/ 136293 h 259374"/>
              <a:gd name="connsiteX4" fmla="*/ 191261 w 212435"/>
              <a:gd name="connsiteY4" fmla="*/ 259374 h 259374"/>
              <a:gd name="connsiteX5" fmla="*/ 0 w 212435"/>
              <a:gd name="connsiteY5" fmla="*/ 224275 h 259374"/>
              <a:gd name="connsiteX6" fmla="*/ 15915 w 212435"/>
              <a:gd name="connsiteY6" fmla="*/ 108236 h 259374"/>
              <a:gd name="connsiteX0" fmla="*/ 15785 w 212435"/>
              <a:gd name="connsiteY0" fmla="*/ 108273 h 259374"/>
              <a:gd name="connsiteX1" fmla="*/ 33160 w 212435"/>
              <a:gd name="connsiteY1" fmla="*/ 0 h 259374"/>
              <a:gd name="connsiteX2" fmla="*/ 212435 w 212435"/>
              <a:gd name="connsiteY2" fmla="*/ 24482 h 259374"/>
              <a:gd name="connsiteX3" fmla="*/ 201494 w 212435"/>
              <a:gd name="connsiteY3" fmla="*/ 136293 h 259374"/>
              <a:gd name="connsiteX4" fmla="*/ 191261 w 212435"/>
              <a:gd name="connsiteY4" fmla="*/ 259374 h 259374"/>
              <a:gd name="connsiteX5" fmla="*/ 0 w 212435"/>
              <a:gd name="connsiteY5" fmla="*/ 224275 h 259374"/>
              <a:gd name="connsiteX6" fmla="*/ 15915 w 212435"/>
              <a:gd name="connsiteY6" fmla="*/ 108236 h 259374"/>
              <a:gd name="connsiteX0" fmla="*/ 15785 w 212435"/>
              <a:gd name="connsiteY0" fmla="*/ 108273 h 259374"/>
              <a:gd name="connsiteX1" fmla="*/ 33160 w 212435"/>
              <a:gd name="connsiteY1" fmla="*/ 0 h 259374"/>
              <a:gd name="connsiteX2" fmla="*/ 212435 w 212435"/>
              <a:gd name="connsiteY2" fmla="*/ 24482 h 259374"/>
              <a:gd name="connsiteX3" fmla="*/ 201494 w 212435"/>
              <a:gd name="connsiteY3" fmla="*/ 136293 h 259374"/>
              <a:gd name="connsiteX4" fmla="*/ 191261 w 212435"/>
              <a:gd name="connsiteY4" fmla="*/ 259374 h 259374"/>
              <a:gd name="connsiteX5" fmla="*/ 0 w 212435"/>
              <a:gd name="connsiteY5" fmla="*/ 224275 h 259374"/>
              <a:gd name="connsiteX6" fmla="*/ 15915 w 212435"/>
              <a:gd name="connsiteY6" fmla="*/ 108236 h 25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35" h="259374" extrusionOk="0">
                <a:moveTo>
                  <a:pt x="15785" y="108273"/>
                </a:moveTo>
                <a:cubicBezTo>
                  <a:pt x="21961" y="71342"/>
                  <a:pt x="23956" y="61949"/>
                  <a:pt x="33160" y="0"/>
                </a:cubicBezTo>
                <a:cubicBezTo>
                  <a:pt x="97163" y="12644"/>
                  <a:pt x="144287" y="14866"/>
                  <a:pt x="212435" y="24482"/>
                </a:cubicBezTo>
                <a:lnTo>
                  <a:pt x="201494" y="136293"/>
                </a:lnTo>
                <a:cubicBezTo>
                  <a:pt x="195815" y="209906"/>
                  <a:pt x="196860" y="191915"/>
                  <a:pt x="191261" y="259374"/>
                </a:cubicBezTo>
                <a:lnTo>
                  <a:pt x="0" y="224275"/>
                </a:lnTo>
                <a:cubicBezTo>
                  <a:pt x="14153" y="122454"/>
                  <a:pt x="12123" y="135396"/>
                  <a:pt x="15915" y="108236"/>
                </a:cubicBezTo>
              </a:path>
            </a:pathLst>
          </a:custGeom>
          <a:noFill/>
          <a:ln w="28575" cap="flat" cmpd="sng">
            <a:solidFill>
              <a:schemeClr val="bg1"/>
            </a:solidFill>
            <a:prstDash val="sysDash"/>
            <a:round/>
            <a:headEnd type="none" w="med" len="med"/>
            <a:tailEnd type="none" w="med" len="med"/>
          </a:ln>
        </p:spPr>
        <p:txBody>
          <a:bodyPr/>
          <a:lstStyle/>
          <a:p>
            <a:r>
              <a:rPr lang="en-GB" dirty="0"/>
              <a:t> </a:t>
            </a:r>
          </a:p>
        </p:txBody>
      </p:sp>
      <p:pic>
        <p:nvPicPr>
          <p:cNvPr id="97" name="Google Shape;97;p16">
            <a:hlinkClick r:id="rId3"/>
            <a:extLst>
              <a:ext uri="{FF2B5EF4-FFF2-40B4-BE49-F238E27FC236}">
                <a16:creationId xmlns:a16="http://schemas.microsoft.com/office/drawing/2014/main" id="{6411033B-9F5A-199F-DF02-F6FCB0FE1842}"/>
              </a:ext>
            </a:extLst>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pic>
        <p:nvPicPr>
          <p:cNvPr id="2" name="Picture 1">
            <a:extLst>
              <a:ext uri="{FF2B5EF4-FFF2-40B4-BE49-F238E27FC236}">
                <a16:creationId xmlns:a16="http://schemas.microsoft.com/office/drawing/2014/main" id="{5A738ECF-EA00-9BEF-5BC1-3FF6D12F32C1}"/>
              </a:ext>
            </a:extLst>
          </p:cNvPr>
          <p:cNvPicPr>
            <a:picLocks noChangeAspect="1"/>
          </p:cNvPicPr>
          <p:nvPr/>
        </p:nvPicPr>
        <p:blipFill>
          <a:blip r:embed="rId8"/>
          <a:stretch>
            <a:fillRect/>
          </a:stretch>
        </p:blipFill>
        <p:spPr>
          <a:xfrm>
            <a:off x="9134164" y="29067"/>
            <a:ext cx="2232531" cy="1890841"/>
          </a:xfrm>
          <a:prstGeom prst="rect">
            <a:avLst/>
          </a:prstGeom>
        </p:spPr>
      </p:pic>
      <p:sp>
        <p:nvSpPr>
          <p:cNvPr id="3" name="Rectangle 2">
            <a:extLst>
              <a:ext uri="{FF2B5EF4-FFF2-40B4-BE49-F238E27FC236}">
                <a16:creationId xmlns:a16="http://schemas.microsoft.com/office/drawing/2014/main" id="{BECF1C3A-D1D5-C9F9-7BBE-16BA98195015}"/>
              </a:ext>
            </a:extLst>
          </p:cNvPr>
          <p:cNvSpPr/>
          <p:nvPr/>
        </p:nvSpPr>
        <p:spPr>
          <a:xfrm>
            <a:off x="10001250" y="444500"/>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0EE1BBDF-C91C-EF7B-4BA0-BC046AD42FE7}"/>
              </a:ext>
            </a:extLst>
          </p:cNvPr>
          <p:cNvSpPr txBox="1"/>
          <p:nvPr/>
        </p:nvSpPr>
        <p:spPr>
          <a:xfrm>
            <a:off x="2452538" y="414673"/>
            <a:ext cx="6660319" cy="400110"/>
          </a:xfrm>
          <a:prstGeom prst="rect">
            <a:avLst/>
          </a:prstGeom>
          <a:noFill/>
        </p:spPr>
        <p:txBody>
          <a:bodyPr wrap="square">
            <a:spAutoFit/>
          </a:bodyPr>
          <a:lstStyle/>
          <a:p>
            <a:pPr marL="0" lvl="0" indent="0" algn="l" rtl="0">
              <a:spcBef>
                <a:spcPts val="0"/>
              </a:spcBef>
              <a:spcAft>
                <a:spcPts val="0"/>
              </a:spcAft>
              <a:buNone/>
            </a:pPr>
            <a:r>
              <a:rPr lang="en-GB" sz="2000" b="1" dirty="0"/>
              <a:t>CRITICAL ELEMENT GRAPHIC 2/2</a:t>
            </a:r>
          </a:p>
        </p:txBody>
      </p:sp>
      <p:cxnSp>
        <p:nvCxnSpPr>
          <p:cNvPr id="5" name="Straight Connector 4">
            <a:extLst>
              <a:ext uri="{FF2B5EF4-FFF2-40B4-BE49-F238E27FC236}">
                <a16:creationId xmlns:a16="http://schemas.microsoft.com/office/drawing/2014/main" id="{B6E3F5CA-0F6D-B19E-277F-B4D5369B5F2C}"/>
              </a:ext>
            </a:extLst>
          </p:cNvPr>
          <p:cNvCxnSpPr>
            <a:cxnSpLocks/>
            <a:stCxn id="41" idx="3"/>
          </p:cNvCxnSpPr>
          <p:nvPr/>
        </p:nvCxnSpPr>
        <p:spPr>
          <a:xfrm>
            <a:off x="4687406" y="6729965"/>
            <a:ext cx="3319946" cy="16844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423255A-B141-2EC0-3800-B7FBA23F6582}"/>
              </a:ext>
            </a:extLst>
          </p:cNvPr>
          <p:cNvCxnSpPr>
            <a:cxnSpLocks/>
            <a:stCxn id="36" idx="1"/>
          </p:cNvCxnSpPr>
          <p:nvPr/>
        </p:nvCxnSpPr>
        <p:spPr>
          <a:xfrm flipH="1">
            <a:off x="6521785" y="7721763"/>
            <a:ext cx="4003969" cy="5368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Google Shape;104;p17">
            <a:extLst>
              <a:ext uri="{FF2B5EF4-FFF2-40B4-BE49-F238E27FC236}">
                <a16:creationId xmlns:a16="http://schemas.microsoft.com/office/drawing/2014/main" id="{B196B417-2014-A3C1-4528-6AE0664846F1}"/>
              </a:ext>
            </a:extLst>
          </p:cNvPr>
          <p:cNvSpPr txBox="1"/>
          <p:nvPr/>
        </p:nvSpPr>
        <p:spPr>
          <a:xfrm>
            <a:off x="10525754" y="7317921"/>
            <a:ext cx="2604587"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D,E – CHEMICAL STORAGE</a:t>
            </a:r>
            <a:endParaRPr b="1" dirty="0">
              <a:solidFill>
                <a:schemeClr val="dk1"/>
              </a:solidFill>
            </a:endParaRPr>
          </a:p>
          <a:p>
            <a:pPr lvl="0"/>
            <a:r>
              <a:rPr lang="fr" b="1" dirty="0">
                <a:solidFill>
                  <a:schemeClr val="dk1"/>
                </a:solidFill>
              </a:rPr>
              <a:t>PV CHAR: AG RV SF BR</a:t>
            </a:r>
            <a:endParaRPr b="1" dirty="0">
              <a:solidFill>
                <a:schemeClr val="dk1"/>
              </a:solidFill>
            </a:endParaRPr>
          </a:p>
        </p:txBody>
      </p:sp>
      <p:sp>
        <p:nvSpPr>
          <p:cNvPr id="37" name="Google Shape;104;p17">
            <a:extLst>
              <a:ext uri="{FF2B5EF4-FFF2-40B4-BE49-F238E27FC236}">
                <a16:creationId xmlns:a16="http://schemas.microsoft.com/office/drawing/2014/main" id="{AE1B8BCE-CFEB-4D73-C6BA-43C1588BB056}"/>
              </a:ext>
            </a:extLst>
          </p:cNvPr>
          <p:cNvSpPr txBox="1"/>
          <p:nvPr/>
        </p:nvSpPr>
        <p:spPr>
          <a:xfrm>
            <a:off x="2619582" y="4987259"/>
            <a:ext cx="2034742"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C – POWER PLANT</a:t>
            </a:r>
            <a:endParaRPr b="1" dirty="0">
              <a:solidFill>
                <a:schemeClr val="dk1"/>
              </a:solidFill>
            </a:endParaRPr>
          </a:p>
          <a:p>
            <a:pPr marL="0" lvl="0" indent="0" algn="l" rtl="0">
              <a:spcBef>
                <a:spcPts val="0"/>
              </a:spcBef>
              <a:spcAft>
                <a:spcPts val="0"/>
              </a:spcAft>
              <a:buNone/>
            </a:pPr>
            <a:r>
              <a:rPr lang="fr" b="1" dirty="0">
                <a:solidFill>
                  <a:schemeClr val="dk1"/>
                </a:solidFill>
              </a:rPr>
              <a:t>PV CHAR: AG SS BR</a:t>
            </a:r>
            <a:endParaRPr b="1" dirty="0">
              <a:solidFill>
                <a:schemeClr val="dk1"/>
              </a:solidFill>
            </a:endParaRPr>
          </a:p>
        </p:txBody>
      </p:sp>
      <p:cxnSp>
        <p:nvCxnSpPr>
          <p:cNvPr id="39" name="Straight Connector 38">
            <a:extLst>
              <a:ext uri="{FF2B5EF4-FFF2-40B4-BE49-F238E27FC236}">
                <a16:creationId xmlns:a16="http://schemas.microsoft.com/office/drawing/2014/main" id="{B3C6E5F5-E7E2-3BDF-74A7-B7AE69346CD5}"/>
              </a:ext>
            </a:extLst>
          </p:cNvPr>
          <p:cNvCxnSpPr>
            <a:cxnSpLocks/>
            <a:stCxn id="37" idx="3"/>
          </p:cNvCxnSpPr>
          <p:nvPr/>
        </p:nvCxnSpPr>
        <p:spPr>
          <a:xfrm>
            <a:off x="4654324" y="5391101"/>
            <a:ext cx="2457676" cy="2549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Google Shape;104;p17">
            <a:extLst>
              <a:ext uri="{FF2B5EF4-FFF2-40B4-BE49-F238E27FC236}">
                <a16:creationId xmlns:a16="http://schemas.microsoft.com/office/drawing/2014/main" id="{D4030536-84FD-290F-E33C-44E1A43B4F68}"/>
              </a:ext>
            </a:extLst>
          </p:cNvPr>
          <p:cNvSpPr txBox="1"/>
          <p:nvPr/>
        </p:nvSpPr>
        <p:spPr>
          <a:xfrm>
            <a:off x="2615385" y="6326123"/>
            <a:ext cx="2072021" cy="807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dk1"/>
                </a:solidFill>
              </a:rPr>
              <a:t>A,B – MISSILE PRODUCTION</a:t>
            </a:r>
            <a:endParaRPr b="1" dirty="0">
              <a:solidFill>
                <a:schemeClr val="dk1"/>
              </a:solidFill>
            </a:endParaRPr>
          </a:p>
          <a:p>
            <a:pPr marL="0" lvl="0" indent="0" algn="l" rtl="0">
              <a:spcBef>
                <a:spcPts val="0"/>
              </a:spcBef>
              <a:spcAft>
                <a:spcPts val="0"/>
              </a:spcAft>
              <a:buNone/>
            </a:pPr>
            <a:r>
              <a:rPr lang="fr" b="1" dirty="0">
                <a:solidFill>
                  <a:schemeClr val="dk1"/>
                </a:solidFill>
              </a:rPr>
              <a:t>PV CHAR: AG SS SF</a:t>
            </a:r>
            <a:endParaRPr b="1" dirty="0">
              <a:solidFill>
                <a:schemeClr val="dk1"/>
              </a:solidFill>
            </a:endParaRPr>
          </a:p>
        </p:txBody>
      </p:sp>
      <p:cxnSp>
        <p:nvCxnSpPr>
          <p:cNvPr id="42" name="Straight Connector 41">
            <a:extLst>
              <a:ext uri="{FF2B5EF4-FFF2-40B4-BE49-F238E27FC236}">
                <a16:creationId xmlns:a16="http://schemas.microsoft.com/office/drawing/2014/main" id="{E86F9F1A-0383-7558-14F9-9CBB64BD150F}"/>
              </a:ext>
            </a:extLst>
          </p:cNvPr>
          <p:cNvCxnSpPr>
            <a:cxnSpLocks/>
            <a:stCxn id="41" idx="3"/>
          </p:cNvCxnSpPr>
          <p:nvPr/>
        </p:nvCxnSpPr>
        <p:spPr>
          <a:xfrm>
            <a:off x="4687406" y="6729965"/>
            <a:ext cx="1482888" cy="1788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7E8EE8-7C00-CE47-99A7-BED075D6D31D}"/>
              </a:ext>
            </a:extLst>
          </p:cNvPr>
          <p:cNvCxnSpPr>
            <a:cxnSpLocks/>
            <a:stCxn id="36" idx="1"/>
          </p:cNvCxnSpPr>
          <p:nvPr/>
        </p:nvCxnSpPr>
        <p:spPr>
          <a:xfrm flipH="1" flipV="1">
            <a:off x="7618666" y="6908800"/>
            <a:ext cx="2907088" cy="8129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676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a16="http://schemas.microsoft.com/office/drawing/2014/main" id="{116F48F0-6074-A1CE-AA9D-0C6CD3B04438}"/>
            </a:ext>
          </a:extLst>
        </p:cNvPr>
        <p:cNvGrpSpPr/>
        <p:nvPr/>
      </p:nvGrpSpPr>
      <p:grpSpPr>
        <a:xfrm>
          <a:off x="0" y="0"/>
          <a:ext cx="0" cy="0"/>
          <a:chOff x="0" y="0"/>
          <a:chExt cx="0" cy="0"/>
        </a:xfrm>
      </p:grpSpPr>
      <p:pic>
        <p:nvPicPr>
          <p:cNvPr id="72" name="Picture 71" descr="A computer screen shot of a building&#10;&#10;Description automatically generated">
            <a:extLst>
              <a:ext uri="{FF2B5EF4-FFF2-40B4-BE49-F238E27FC236}">
                <a16:creationId xmlns:a16="http://schemas.microsoft.com/office/drawing/2014/main" id="{044E24AA-6E80-ED7B-4073-B3591DD10089}"/>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73000"/>
                    </a14:imgEffect>
                    <a14:imgEffect>
                      <a14:brightnessContrast contrast="77000"/>
                    </a14:imgEffect>
                  </a14:imgLayer>
                </a14:imgProps>
              </a:ext>
            </a:extLst>
          </a:blip>
          <a:srcRect l="17351" t="10105" r="21292" b="5636"/>
          <a:stretch/>
        </p:blipFill>
        <p:spPr>
          <a:xfrm>
            <a:off x="0" y="1933719"/>
            <a:ext cx="15117416" cy="8758094"/>
          </a:xfrm>
          <a:prstGeom prst="rect">
            <a:avLst/>
          </a:prstGeom>
        </p:spPr>
      </p:pic>
      <p:grpSp>
        <p:nvGrpSpPr>
          <p:cNvPr id="5" name="Group 4">
            <a:extLst>
              <a:ext uri="{FF2B5EF4-FFF2-40B4-BE49-F238E27FC236}">
                <a16:creationId xmlns:a16="http://schemas.microsoft.com/office/drawing/2014/main" id="{F9A1E4D6-27B4-28EE-B249-D564BE66AB3D}"/>
              </a:ext>
            </a:extLst>
          </p:cNvPr>
          <p:cNvGrpSpPr/>
          <p:nvPr/>
        </p:nvGrpSpPr>
        <p:grpSpPr>
          <a:xfrm>
            <a:off x="0" y="0"/>
            <a:ext cx="15119350" cy="1921524"/>
            <a:chOff x="0" y="0"/>
            <a:chExt cx="15119350" cy="1921524"/>
          </a:xfrm>
        </p:grpSpPr>
        <p:grpSp>
          <p:nvGrpSpPr>
            <p:cNvPr id="12" name="Group 11">
              <a:extLst>
                <a:ext uri="{FF2B5EF4-FFF2-40B4-BE49-F238E27FC236}">
                  <a16:creationId xmlns:a16="http://schemas.microsoft.com/office/drawing/2014/main" id="{3358A661-9453-9746-EC47-2F24C40431C4}"/>
                </a:ext>
              </a:extLst>
            </p:cNvPr>
            <p:cNvGrpSpPr/>
            <p:nvPr/>
          </p:nvGrpSpPr>
          <p:grpSpPr>
            <a:xfrm>
              <a:off x="0" y="0"/>
              <a:ext cx="15119350" cy="1921524"/>
              <a:chOff x="0" y="-1616"/>
              <a:chExt cx="15119350" cy="1921524"/>
            </a:xfrm>
          </p:grpSpPr>
          <p:sp>
            <p:nvSpPr>
              <p:cNvPr id="21" name="Rectangle 20">
                <a:extLst>
                  <a:ext uri="{FF2B5EF4-FFF2-40B4-BE49-F238E27FC236}">
                    <a16:creationId xmlns:a16="http://schemas.microsoft.com/office/drawing/2014/main" id="{C9B567D4-12B4-0347-1892-845F02D6DDEE}"/>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pic>
            <p:nvPicPr>
              <p:cNvPr id="33" name="Google Shape;70;p14">
                <a:hlinkClick r:id="rId5"/>
                <a:extLst>
                  <a:ext uri="{FF2B5EF4-FFF2-40B4-BE49-F238E27FC236}">
                    <a16:creationId xmlns:a16="http://schemas.microsoft.com/office/drawing/2014/main" id="{ABBF1226-D658-9B31-A9CB-9C9C34F465CA}"/>
                  </a:ext>
                </a:extLst>
              </p:cNvPr>
              <p:cNvPicPr preferRelativeResize="0"/>
              <p:nvPr/>
            </p:nvPicPr>
            <p:blipFill rotWithShape="1">
              <a:blip r:embed="rId6">
                <a:alphaModFix/>
              </a:blip>
              <a:srcRect r="-2532" b="-2501"/>
              <a:stretch/>
            </p:blipFill>
            <p:spPr>
              <a:xfrm>
                <a:off x="451445" y="164487"/>
                <a:ext cx="1575817" cy="1620000"/>
              </a:xfrm>
              <a:prstGeom prst="rect">
                <a:avLst/>
              </a:prstGeom>
              <a:noFill/>
              <a:ln>
                <a:noFill/>
              </a:ln>
            </p:spPr>
          </p:pic>
          <p:grpSp>
            <p:nvGrpSpPr>
              <p:cNvPr id="43" name="Group 42">
                <a:extLst>
                  <a:ext uri="{FF2B5EF4-FFF2-40B4-BE49-F238E27FC236}">
                    <a16:creationId xmlns:a16="http://schemas.microsoft.com/office/drawing/2014/main" id="{7C3657BA-1009-3B0F-7A32-DD1CB1D09170}"/>
                  </a:ext>
                </a:extLst>
              </p:cNvPr>
              <p:cNvGrpSpPr/>
              <p:nvPr/>
            </p:nvGrpSpPr>
            <p:grpSpPr>
              <a:xfrm>
                <a:off x="1" y="-1616"/>
                <a:ext cx="15119349" cy="1921524"/>
                <a:chOff x="1" y="-1616"/>
                <a:chExt cx="15119349" cy="1921524"/>
              </a:xfrm>
            </p:grpSpPr>
            <p:sp>
              <p:nvSpPr>
                <p:cNvPr id="66" name="Rectangle 65">
                  <a:extLst>
                    <a:ext uri="{FF2B5EF4-FFF2-40B4-BE49-F238E27FC236}">
                      <a16:creationId xmlns:a16="http://schemas.microsoft.com/office/drawing/2014/main" id="{62268F83-F55F-09E7-2132-17A083C0ADF4}"/>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FB62E435-B263-870F-9B91-1503393E4229}"/>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D2F2D2FF-6DC3-BBB0-FFDD-E78B791C417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C9236694-AF5D-598E-950E-F002F492BE5E}"/>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E3E5D6C9-6F79-00E9-4750-85BFA8087901}"/>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5C86DB95-FB27-74CF-A8E9-8463C67CFF22}"/>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TextBox 59">
                <a:extLst>
                  <a:ext uri="{FF2B5EF4-FFF2-40B4-BE49-F238E27FC236}">
                    <a16:creationId xmlns:a16="http://schemas.microsoft.com/office/drawing/2014/main" id="{1E90E738-AC28-E086-F24C-F321E50ED32D}"/>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61" name="TextBox 60">
                <a:extLst>
                  <a:ext uri="{FF2B5EF4-FFF2-40B4-BE49-F238E27FC236}">
                    <a16:creationId xmlns:a16="http://schemas.microsoft.com/office/drawing/2014/main" id="{A9E9C421-8890-7538-523B-B45494ABC7E5}"/>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05JAN2024 DOI:05JAN2024</a:t>
                </a:r>
              </a:p>
            </p:txBody>
          </p:sp>
          <p:sp>
            <p:nvSpPr>
              <p:cNvPr id="63" name="TextBox 62">
                <a:extLst>
                  <a:ext uri="{FF2B5EF4-FFF2-40B4-BE49-F238E27FC236}">
                    <a16:creationId xmlns:a16="http://schemas.microsoft.com/office/drawing/2014/main" id="{CD3A5A6E-96AF-2B0E-ABDB-6A5D962D3559}"/>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64" name="TextBox 63">
                <a:extLst>
                  <a:ext uri="{FF2B5EF4-FFF2-40B4-BE49-F238E27FC236}">
                    <a16:creationId xmlns:a16="http://schemas.microsoft.com/office/drawing/2014/main" id="{16CBB01C-EF98-6C18-05B4-653C453D28AB}"/>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65" name="TextBox 64">
                <a:extLst>
                  <a:ext uri="{FF2B5EF4-FFF2-40B4-BE49-F238E27FC236}">
                    <a16:creationId xmlns:a16="http://schemas.microsoft.com/office/drawing/2014/main" id="{1DC7E0FF-E84A-CF67-33D9-E74DBE62233A}"/>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14" name="Picture 13" descr="A map of different continents&#10;&#10;Description automatically generated">
              <a:extLst>
                <a:ext uri="{FF2B5EF4-FFF2-40B4-BE49-F238E27FC236}">
                  <a16:creationId xmlns:a16="http://schemas.microsoft.com/office/drawing/2014/main" id="{AC43CF8B-4542-BB42-5DD2-46314D4490F4}"/>
                </a:ext>
              </a:extLst>
            </p:cNvPr>
            <p:cNvPicPr>
              <a:picLocks noChangeAspect="1"/>
            </p:cNvPicPr>
            <p:nvPr/>
          </p:nvPicPr>
          <p:blipFill>
            <a:blip r:embed="rId7"/>
            <a:srcRect t="6509" b="811"/>
            <a:stretch/>
          </p:blipFill>
          <p:spPr>
            <a:xfrm>
              <a:off x="9130146" y="18203"/>
              <a:ext cx="2217178" cy="1886797"/>
            </a:xfrm>
            <a:prstGeom prst="rect">
              <a:avLst/>
            </a:prstGeom>
          </p:spPr>
        </p:pic>
        <p:sp>
          <p:nvSpPr>
            <p:cNvPr id="19" name="Rectangle 18">
              <a:extLst>
                <a:ext uri="{FF2B5EF4-FFF2-40B4-BE49-F238E27FC236}">
                  <a16:creationId xmlns:a16="http://schemas.microsoft.com/office/drawing/2014/main" id="{8A1AAFF6-866F-C4FD-5B11-3247748C4F5F}"/>
                </a:ext>
              </a:extLst>
            </p:cNvPr>
            <p:cNvSpPr/>
            <p:nvPr/>
          </p:nvSpPr>
          <p:spPr>
            <a:xfrm>
              <a:off x="10126874" y="8178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oogle Shape;88;p16">
            <a:extLst>
              <a:ext uri="{FF2B5EF4-FFF2-40B4-BE49-F238E27FC236}">
                <a16:creationId xmlns:a16="http://schemas.microsoft.com/office/drawing/2014/main" id="{E6BEDE40-C130-7328-7020-560E50EC79E9}"/>
              </a:ext>
            </a:extLst>
          </p:cNvPr>
          <p:cNvGrpSpPr/>
          <p:nvPr/>
        </p:nvGrpSpPr>
        <p:grpSpPr>
          <a:xfrm>
            <a:off x="13999925" y="2400964"/>
            <a:ext cx="519600" cy="1236436"/>
            <a:chOff x="4246325" y="4458364"/>
            <a:chExt cx="519600" cy="1236436"/>
          </a:xfrm>
        </p:grpSpPr>
        <p:cxnSp>
          <p:nvCxnSpPr>
            <p:cNvPr id="57" name="Google Shape;89;p16">
              <a:extLst>
                <a:ext uri="{FF2B5EF4-FFF2-40B4-BE49-F238E27FC236}">
                  <a16:creationId xmlns:a16="http://schemas.microsoft.com/office/drawing/2014/main" id="{5430231D-FA11-EA85-3360-6BACE065183E}"/>
                </a:ext>
              </a:extLst>
            </p:cNvPr>
            <p:cNvCxnSpPr/>
            <p:nvPr/>
          </p:nvCxnSpPr>
          <p:spPr>
            <a:xfrm rot="10800000">
              <a:off x="4246325" y="4458364"/>
              <a:ext cx="17400" cy="1080000"/>
            </a:xfrm>
            <a:prstGeom prst="straightConnector1">
              <a:avLst/>
            </a:prstGeom>
            <a:noFill/>
            <a:ln w="38100" cap="flat" cmpd="sng">
              <a:solidFill>
                <a:schemeClr val="bg1"/>
              </a:solidFill>
              <a:prstDash val="solid"/>
              <a:round/>
              <a:headEnd type="none" w="med" len="med"/>
              <a:tailEnd type="triangle" w="med" len="med"/>
            </a:ln>
          </p:spPr>
        </p:cxnSp>
        <p:sp>
          <p:nvSpPr>
            <p:cNvPr id="58" name="Google Shape;90;p16">
              <a:extLst>
                <a:ext uri="{FF2B5EF4-FFF2-40B4-BE49-F238E27FC236}">
                  <a16:creationId xmlns:a16="http://schemas.microsoft.com/office/drawing/2014/main" id="{20DF9BB5-15EF-9887-AC68-42E10D9ED3FD}"/>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bg1"/>
                  </a:solidFill>
                </a:rPr>
                <a:t>N</a:t>
              </a:r>
              <a:endParaRPr sz="3000" b="1" dirty="0">
                <a:solidFill>
                  <a:schemeClr val="bg1"/>
                </a:solidFill>
              </a:endParaRPr>
            </a:p>
          </p:txBody>
        </p:sp>
      </p:grpSp>
      <p:grpSp>
        <p:nvGrpSpPr>
          <p:cNvPr id="88" name="Google Shape;88;p16">
            <a:extLst>
              <a:ext uri="{FF2B5EF4-FFF2-40B4-BE49-F238E27FC236}">
                <a16:creationId xmlns:a16="http://schemas.microsoft.com/office/drawing/2014/main" id="{12F352C9-BF18-DD90-D007-B741BAD7E416}"/>
              </a:ext>
            </a:extLst>
          </p:cNvPr>
          <p:cNvGrpSpPr/>
          <p:nvPr/>
        </p:nvGrpSpPr>
        <p:grpSpPr>
          <a:xfrm>
            <a:off x="13999925" y="2400964"/>
            <a:ext cx="519600" cy="1236436"/>
            <a:chOff x="4246325" y="4458364"/>
            <a:chExt cx="519600" cy="1236436"/>
          </a:xfrm>
        </p:grpSpPr>
        <p:cxnSp>
          <p:nvCxnSpPr>
            <p:cNvPr id="89" name="Google Shape;89;p16">
              <a:extLst>
                <a:ext uri="{FF2B5EF4-FFF2-40B4-BE49-F238E27FC236}">
                  <a16:creationId xmlns:a16="http://schemas.microsoft.com/office/drawing/2014/main" id="{43FA1220-2AC5-177A-F046-2778F297CCD4}"/>
                </a:ext>
              </a:extLst>
            </p:cNvPr>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90" name="Google Shape;90;p16">
              <a:extLst>
                <a:ext uri="{FF2B5EF4-FFF2-40B4-BE49-F238E27FC236}">
                  <a16:creationId xmlns:a16="http://schemas.microsoft.com/office/drawing/2014/main" id="{C49D388C-D4C0-930B-299E-8F86D05C8F28}"/>
                </a:ext>
              </a:extLst>
            </p:cNvPr>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pic>
        <p:nvPicPr>
          <p:cNvPr id="97" name="Google Shape;97;p16">
            <a:hlinkClick r:id="rId5"/>
            <a:extLst>
              <a:ext uri="{FF2B5EF4-FFF2-40B4-BE49-F238E27FC236}">
                <a16:creationId xmlns:a16="http://schemas.microsoft.com/office/drawing/2014/main" id="{90BB25E2-DE04-9205-75F7-4BA9024CED07}"/>
              </a:ext>
            </a:extLst>
          </p:cNvPr>
          <p:cNvPicPr preferRelativeResize="0"/>
          <p:nvPr/>
        </p:nvPicPr>
        <p:blipFill rotWithShape="1">
          <a:blip r:embed="rId6">
            <a:alphaModFix/>
          </a:blip>
          <a:srcRect r="-2532" b="-2501"/>
          <a:stretch/>
        </p:blipFill>
        <p:spPr>
          <a:xfrm>
            <a:off x="435875" y="164488"/>
            <a:ext cx="1575817" cy="1620000"/>
          </a:xfrm>
          <a:prstGeom prst="rect">
            <a:avLst/>
          </a:prstGeom>
          <a:noFill/>
          <a:ln>
            <a:noFill/>
          </a:ln>
        </p:spPr>
      </p:pic>
      <p:pic>
        <p:nvPicPr>
          <p:cNvPr id="2" name="Picture 1">
            <a:extLst>
              <a:ext uri="{FF2B5EF4-FFF2-40B4-BE49-F238E27FC236}">
                <a16:creationId xmlns:a16="http://schemas.microsoft.com/office/drawing/2014/main" id="{84498058-0B32-8A9D-5079-DAEAAE35A44D}"/>
              </a:ext>
            </a:extLst>
          </p:cNvPr>
          <p:cNvPicPr>
            <a:picLocks noChangeAspect="1"/>
          </p:cNvPicPr>
          <p:nvPr/>
        </p:nvPicPr>
        <p:blipFill>
          <a:blip r:embed="rId8"/>
          <a:stretch>
            <a:fillRect/>
          </a:stretch>
        </p:blipFill>
        <p:spPr>
          <a:xfrm>
            <a:off x="9134164" y="29067"/>
            <a:ext cx="2232531" cy="1890841"/>
          </a:xfrm>
          <a:prstGeom prst="rect">
            <a:avLst/>
          </a:prstGeom>
        </p:spPr>
      </p:pic>
      <p:sp>
        <p:nvSpPr>
          <p:cNvPr id="3" name="Rectangle 2">
            <a:extLst>
              <a:ext uri="{FF2B5EF4-FFF2-40B4-BE49-F238E27FC236}">
                <a16:creationId xmlns:a16="http://schemas.microsoft.com/office/drawing/2014/main" id="{0F8C27BF-A493-A944-1B57-516701BF15D0}"/>
              </a:ext>
            </a:extLst>
          </p:cNvPr>
          <p:cNvSpPr/>
          <p:nvPr/>
        </p:nvSpPr>
        <p:spPr>
          <a:xfrm>
            <a:off x="10001250" y="444500"/>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C4053AFC-A9B4-46C6-6943-4DDD4EF571B9}"/>
              </a:ext>
            </a:extLst>
          </p:cNvPr>
          <p:cNvCxnSpPr>
            <a:cxnSpLocks/>
            <a:stCxn id="4" idx="3"/>
            <a:endCxn id="15" idx="1"/>
          </p:cNvCxnSpPr>
          <p:nvPr/>
        </p:nvCxnSpPr>
        <p:spPr>
          <a:xfrm>
            <a:off x="2580940" y="5492760"/>
            <a:ext cx="4467338" cy="1093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0FCE647-DA56-E493-1EAB-662C5D175B0E}"/>
              </a:ext>
            </a:extLst>
          </p:cNvPr>
          <p:cNvCxnSpPr>
            <a:cxnSpLocks/>
            <a:stCxn id="23" idx="1"/>
            <a:endCxn id="50" idx="5"/>
          </p:cNvCxnSpPr>
          <p:nvPr/>
        </p:nvCxnSpPr>
        <p:spPr>
          <a:xfrm flipH="1">
            <a:off x="6670320" y="6125363"/>
            <a:ext cx="5309105" cy="19046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88BC5C-C7C2-04C0-BD62-6BC82AD7A78D}"/>
              </a:ext>
            </a:extLst>
          </p:cNvPr>
          <p:cNvCxnSpPr>
            <a:cxnSpLocks/>
            <a:stCxn id="49" idx="5"/>
            <a:endCxn id="77" idx="1"/>
          </p:cNvCxnSpPr>
          <p:nvPr/>
        </p:nvCxnSpPr>
        <p:spPr>
          <a:xfrm>
            <a:off x="6590817" y="8427337"/>
            <a:ext cx="2539329" cy="15519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5B7AE4-9356-4FB0-F407-246A787474E3}"/>
              </a:ext>
            </a:extLst>
          </p:cNvPr>
          <p:cNvCxnSpPr>
            <a:cxnSpLocks/>
            <a:stCxn id="17" idx="1"/>
            <a:endCxn id="47" idx="5"/>
          </p:cNvCxnSpPr>
          <p:nvPr/>
        </p:nvCxnSpPr>
        <p:spPr>
          <a:xfrm flipH="1">
            <a:off x="8180028" y="8178306"/>
            <a:ext cx="3672512" cy="15664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4" name="Google Shape;171;p20">
            <a:extLst>
              <a:ext uri="{FF2B5EF4-FFF2-40B4-BE49-F238E27FC236}">
                <a16:creationId xmlns:a16="http://schemas.microsoft.com/office/drawing/2014/main" id="{757E2BC6-970B-520C-CADA-70AE67AEC4C5}"/>
              </a:ext>
            </a:extLst>
          </p:cNvPr>
          <p:cNvSpPr txBox="1"/>
          <p:nvPr/>
        </p:nvSpPr>
        <p:spPr>
          <a:xfrm>
            <a:off x="40840" y="4860156"/>
            <a:ext cx="2540100" cy="1265207"/>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C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68 08.693 E 033 26.007</a:t>
            </a:r>
            <a:br>
              <a:rPr lang="pt-BR" sz="1000" b="1" dirty="0"/>
            </a:br>
            <a:r>
              <a:rPr lang="fr" sz="1000" b="1" dirty="0"/>
              <a:t>JDPI MSL: 668 FT</a:t>
            </a:r>
            <a:endParaRPr sz="1000" b="1" dirty="0"/>
          </a:p>
          <a:p>
            <a:pPr marL="0" lvl="0" indent="0" algn="l" rtl="0">
              <a:spcBef>
                <a:spcPts val="0"/>
              </a:spcBef>
              <a:spcAft>
                <a:spcPts val="0"/>
              </a:spcAft>
              <a:buNone/>
            </a:pPr>
            <a:r>
              <a:rPr lang="fr" sz="1000" b="1" dirty="0"/>
              <a:t>FEAT HGT: 30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5" name="Isosceles Triangle 14">
            <a:extLst>
              <a:ext uri="{FF2B5EF4-FFF2-40B4-BE49-F238E27FC236}">
                <a16:creationId xmlns:a16="http://schemas.microsoft.com/office/drawing/2014/main" id="{AEC539AB-EBCA-AA84-033A-E2EFE3216D58}"/>
              </a:ext>
            </a:extLst>
          </p:cNvPr>
          <p:cNvSpPr/>
          <p:nvPr/>
        </p:nvSpPr>
        <p:spPr>
          <a:xfrm>
            <a:off x="6939253" y="5412161"/>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7" name="Google Shape;171;p20">
            <a:extLst>
              <a:ext uri="{FF2B5EF4-FFF2-40B4-BE49-F238E27FC236}">
                <a16:creationId xmlns:a16="http://schemas.microsoft.com/office/drawing/2014/main" id="{187F89AD-9A55-E9B0-3894-CA493B83E5A4}"/>
              </a:ext>
            </a:extLst>
          </p:cNvPr>
          <p:cNvSpPr txBox="1"/>
          <p:nvPr/>
        </p:nvSpPr>
        <p:spPr>
          <a:xfrm>
            <a:off x="11852540" y="7545702"/>
            <a:ext cx="2540100" cy="1265207"/>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A</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08.634 E 033 26.026</a:t>
            </a:r>
            <a:br>
              <a:rPr lang="pt-BR" sz="1000" b="1" dirty="0"/>
            </a:br>
            <a:r>
              <a:rPr lang="fr" sz="1000" b="1" dirty="0"/>
              <a:t>JDPI MSL: 664 FT</a:t>
            </a:r>
            <a:endParaRPr sz="1000" b="1" dirty="0"/>
          </a:p>
          <a:p>
            <a:pPr marL="0" lvl="0" indent="0" algn="l" rtl="0">
              <a:spcBef>
                <a:spcPts val="0"/>
              </a:spcBef>
              <a:spcAft>
                <a:spcPts val="0"/>
              </a:spcAft>
              <a:buNone/>
            </a:pPr>
            <a:r>
              <a:rPr lang="fr" sz="1000" b="1" dirty="0"/>
              <a:t>FEAT HGT: 30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a16="http://schemas.microsoft.com/office/drawing/2014/main" id="{67DE412F-353C-D4C5-A225-9AB3DDD66E6F}"/>
              </a:ext>
            </a:extLst>
          </p:cNvPr>
          <p:cNvSpPr txBox="1"/>
          <p:nvPr/>
        </p:nvSpPr>
        <p:spPr>
          <a:xfrm>
            <a:off x="11979425" y="5492759"/>
            <a:ext cx="2540100" cy="1265207"/>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D1</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08.646 E 033 25.948</a:t>
            </a:r>
            <a:br>
              <a:rPr lang="pt-BR" sz="1000" b="1" dirty="0"/>
            </a:br>
            <a:r>
              <a:rPr lang="fr" sz="1000" b="1" dirty="0"/>
              <a:t>JDPI MSL: 1663 FT</a:t>
            </a:r>
            <a:endParaRPr sz="1000" b="1" dirty="0"/>
          </a:p>
          <a:p>
            <a:pPr marL="0" lvl="0" indent="0" algn="l" rtl="0">
              <a:spcBef>
                <a:spcPts val="0"/>
              </a:spcBef>
              <a:spcAft>
                <a:spcPts val="0"/>
              </a:spcAft>
              <a:buNone/>
            </a:pPr>
            <a:r>
              <a:rPr lang="fr" sz="1000" b="1" dirty="0"/>
              <a:t>FEAT HGT: 10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cxnSp>
        <p:nvCxnSpPr>
          <p:cNvPr id="44" name="Straight Connector 43">
            <a:extLst>
              <a:ext uri="{FF2B5EF4-FFF2-40B4-BE49-F238E27FC236}">
                <a16:creationId xmlns:a16="http://schemas.microsoft.com/office/drawing/2014/main" id="{041F331E-C68C-528E-7FDA-1597F5D7F257}"/>
              </a:ext>
            </a:extLst>
          </p:cNvPr>
          <p:cNvCxnSpPr>
            <a:cxnSpLocks/>
            <a:stCxn id="76" idx="3"/>
            <a:endCxn id="46" idx="2"/>
          </p:cNvCxnSpPr>
          <p:nvPr/>
        </p:nvCxnSpPr>
        <p:spPr>
          <a:xfrm flipV="1">
            <a:off x="3335160" y="7083419"/>
            <a:ext cx="2571988" cy="14414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BDC419A3-89D7-D078-CBDE-2E2076DA4F5C}"/>
              </a:ext>
            </a:extLst>
          </p:cNvPr>
          <p:cNvSpPr/>
          <p:nvPr/>
        </p:nvSpPr>
        <p:spPr>
          <a:xfrm>
            <a:off x="5907148" y="6703591"/>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a16="http://schemas.microsoft.com/office/drawing/2014/main" id="{35F1DA57-E676-C83F-C11D-28A5AF92C636}"/>
              </a:ext>
            </a:extLst>
          </p:cNvPr>
          <p:cNvSpPr/>
          <p:nvPr/>
        </p:nvSpPr>
        <p:spPr>
          <a:xfrm>
            <a:off x="7852954" y="8145038"/>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9" name="Isosceles Triangle 48">
            <a:extLst>
              <a:ext uri="{FF2B5EF4-FFF2-40B4-BE49-F238E27FC236}">
                <a16:creationId xmlns:a16="http://schemas.microsoft.com/office/drawing/2014/main" id="{EE4865C7-004D-F406-7BFD-BA9EB94CDBC8}"/>
              </a:ext>
            </a:extLst>
          </p:cNvPr>
          <p:cNvSpPr/>
          <p:nvPr/>
        </p:nvSpPr>
        <p:spPr>
          <a:xfrm>
            <a:off x="6263743" y="8237423"/>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a16="http://schemas.microsoft.com/office/drawing/2014/main" id="{1B8BAF81-7C95-F7C2-8474-C7A05EDEF453}"/>
              </a:ext>
            </a:extLst>
          </p:cNvPr>
          <p:cNvSpPr/>
          <p:nvPr/>
        </p:nvSpPr>
        <p:spPr>
          <a:xfrm>
            <a:off x="6343246" y="7840119"/>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3" name="TextBox 52">
            <a:extLst>
              <a:ext uri="{FF2B5EF4-FFF2-40B4-BE49-F238E27FC236}">
                <a16:creationId xmlns:a16="http://schemas.microsoft.com/office/drawing/2014/main" id="{E442876D-0657-E2CF-8799-3BF0B7A6A0FE}"/>
              </a:ext>
            </a:extLst>
          </p:cNvPr>
          <p:cNvSpPr txBox="1"/>
          <p:nvPr/>
        </p:nvSpPr>
        <p:spPr>
          <a:xfrm>
            <a:off x="2449364" y="402381"/>
            <a:ext cx="7575452" cy="400110"/>
          </a:xfrm>
          <a:prstGeom prst="rect">
            <a:avLst/>
          </a:prstGeom>
          <a:noFill/>
        </p:spPr>
        <p:txBody>
          <a:bodyPr wrap="square">
            <a:spAutoFit/>
          </a:bodyPr>
          <a:lstStyle/>
          <a:p>
            <a:pPr marL="0" lvl="0" indent="0" algn="l" rtl="0">
              <a:spcBef>
                <a:spcPts val="0"/>
              </a:spcBef>
              <a:spcAft>
                <a:spcPts val="0"/>
              </a:spcAft>
              <a:buNone/>
            </a:pPr>
            <a:r>
              <a:rPr lang="en-GB" sz="2000" b="1" dirty="0"/>
              <a:t>JOINT DESIRED POINT OF IMPACT GRAPHIC 1/1</a:t>
            </a:r>
          </a:p>
        </p:txBody>
      </p:sp>
      <p:sp>
        <p:nvSpPr>
          <p:cNvPr id="76" name="Google Shape;171;p20">
            <a:extLst>
              <a:ext uri="{FF2B5EF4-FFF2-40B4-BE49-F238E27FC236}">
                <a16:creationId xmlns:a16="http://schemas.microsoft.com/office/drawing/2014/main" id="{CEE579E5-FDE7-B836-FF24-480A11265261}"/>
              </a:ext>
            </a:extLst>
          </p:cNvPr>
          <p:cNvSpPr txBox="1"/>
          <p:nvPr/>
        </p:nvSpPr>
        <p:spPr>
          <a:xfrm>
            <a:off x="795060" y="7892262"/>
            <a:ext cx="2540100" cy="1265207"/>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B</a:t>
            </a:r>
          </a:p>
          <a:p>
            <a:pPr marL="0" lvl="0" indent="0" algn="l" rtl="0">
              <a:spcBef>
                <a:spcPts val="0"/>
              </a:spcBef>
              <a:spcAft>
                <a:spcPts val="0"/>
              </a:spcAft>
              <a:buNone/>
            </a:pPr>
            <a:r>
              <a:rPr lang="en-GB" sz="1000" b="1" dirty="0"/>
              <a:t>MISSILE PRODUCTION ON GRN</a:t>
            </a:r>
          </a:p>
          <a:p>
            <a:pPr marL="0" lvl="0" indent="0" algn="l" rtl="0">
              <a:spcBef>
                <a:spcPts val="0"/>
              </a:spcBef>
              <a:spcAft>
                <a:spcPts val="0"/>
              </a:spcAft>
              <a:buNone/>
            </a:pPr>
            <a:r>
              <a:rPr lang="pt-BR" sz="1000" b="1" dirty="0"/>
              <a:t>N 68 08.671 E 033 25.940</a:t>
            </a:r>
            <a:br>
              <a:rPr lang="pt-BR" sz="1000" b="1" dirty="0"/>
            </a:br>
            <a:r>
              <a:rPr lang="fr" sz="1000" b="1" dirty="0"/>
              <a:t>JDPI MSL: 666 FT</a:t>
            </a:r>
            <a:endParaRPr sz="1000" b="1" dirty="0"/>
          </a:p>
          <a:p>
            <a:pPr marL="0" lvl="0" indent="0" algn="l" rtl="0">
              <a:spcBef>
                <a:spcPts val="0"/>
              </a:spcBef>
              <a:spcAft>
                <a:spcPts val="0"/>
              </a:spcAft>
              <a:buNone/>
            </a:pPr>
            <a:r>
              <a:rPr lang="fr" sz="1000" b="1" dirty="0"/>
              <a:t>FEAT HGT: 30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77" name="Google Shape;171;p20">
            <a:extLst>
              <a:ext uri="{FF2B5EF4-FFF2-40B4-BE49-F238E27FC236}">
                <a16:creationId xmlns:a16="http://schemas.microsoft.com/office/drawing/2014/main" id="{F878A4A8-EDE0-58A2-8A40-030EF5BF73BE}"/>
              </a:ext>
            </a:extLst>
          </p:cNvPr>
          <p:cNvSpPr txBox="1"/>
          <p:nvPr/>
        </p:nvSpPr>
        <p:spPr>
          <a:xfrm>
            <a:off x="9130146" y="9346701"/>
            <a:ext cx="2540100" cy="1265207"/>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D2</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08.639 E 033 25.942</a:t>
            </a:r>
            <a:br>
              <a:rPr lang="pt-BR" sz="1000" b="1" dirty="0"/>
            </a:br>
            <a:r>
              <a:rPr lang="fr" sz="1000" b="1" dirty="0"/>
              <a:t>JDPI MSL: 662 FT</a:t>
            </a:r>
            <a:endParaRPr sz="1000" b="1" dirty="0"/>
          </a:p>
          <a:p>
            <a:pPr marL="0" lvl="0" indent="0" algn="l" rtl="0">
              <a:spcBef>
                <a:spcPts val="0"/>
              </a:spcBef>
              <a:spcAft>
                <a:spcPts val="0"/>
              </a:spcAft>
              <a:buNone/>
            </a:pPr>
            <a:r>
              <a:rPr lang="fr" sz="1000" b="1" dirty="0"/>
              <a:t>FEAT HGT: 10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00" name="Google Shape;171;p20">
            <a:extLst>
              <a:ext uri="{FF2B5EF4-FFF2-40B4-BE49-F238E27FC236}">
                <a16:creationId xmlns:a16="http://schemas.microsoft.com/office/drawing/2014/main" id="{7B0CC888-284D-EC60-B7C3-383B21DA06DE}"/>
              </a:ext>
            </a:extLst>
          </p:cNvPr>
          <p:cNvSpPr txBox="1"/>
          <p:nvPr/>
        </p:nvSpPr>
        <p:spPr>
          <a:xfrm>
            <a:off x="11971037" y="4082417"/>
            <a:ext cx="2540100" cy="1265207"/>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JDPI: E</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68 08.665 E 033 26.024</a:t>
            </a:r>
            <a:br>
              <a:rPr lang="pt-BR" sz="1000" b="1" dirty="0"/>
            </a:br>
            <a:r>
              <a:rPr lang="fr" sz="1000" b="1" dirty="0"/>
              <a:t>JDPI MSL: 666 FT</a:t>
            </a:r>
            <a:endParaRPr sz="1000" b="1" dirty="0"/>
          </a:p>
          <a:p>
            <a:pPr marL="0" lvl="0" indent="0" algn="l" rtl="0">
              <a:spcBef>
                <a:spcPts val="0"/>
              </a:spcBef>
              <a:spcAft>
                <a:spcPts val="0"/>
              </a:spcAft>
              <a:buNone/>
            </a:pPr>
            <a:r>
              <a:rPr lang="fr" sz="1000" b="1" dirty="0"/>
              <a:t>FEAT HGT: 10 FT</a:t>
            </a:r>
            <a:endParaRPr sz="1000" b="1" dirty="0"/>
          </a:p>
          <a:p>
            <a:pPr marL="0" lvl="0" indent="0" algn="l" rtl="0">
              <a:spcBef>
                <a:spcPts val="0"/>
              </a:spcBef>
              <a:spcAft>
                <a:spcPts val="0"/>
              </a:spcAft>
              <a:buNone/>
            </a:pPr>
            <a:r>
              <a:rPr lang="fr" sz="1000" b="1" dirty="0"/>
              <a:t>JDPI AGL: 0  FT</a:t>
            </a:r>
            <a:endParaRPr sz="1000" b="1" dirty="0"/>
          </a:p>
          <a:p>
            <a:pPr marL="0" lvl="0" indent="0" algn="l" rtl="0">
              <a:spcBef>
                <a:spcPts val="0"/>
              </a:spcBef>
              <a:spcAft>
                <a:spcPts val="0"/>
              </a:spcAft>
              <a:buNone/>
            </a:pPr>
            <a:r>
              <a:rPr lang="fr" sz="1000" b="1" dirty="0"/>
              <a:t>CE 90: 115 FT / LE90: 130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03" name="Isosceles Triangle 102">
            <a:extLst>
              <a:ext uri="{FF2B5EF4-FFF2-40B4-BE49-F238E27FC236}">
                <a16:creationId xmlns:a16="http://schemas.microsoft.com/office/drawing/2014/main" id="{56BCFFC3-3E70-5497-7B48-CF15958812B1}"/>
              </a:ext>
            </a:extLst>
          </p:cNvPr>
          <p:cNvSpPr/>
          <p:nvPr/>
        </p:nvSpPr>
        <p:spPr>
          <a:xfrm>
            <a:off x="7424383" y="6682903"/>
            <a:ext cx="436098" cy="379828"/>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104" name="Straight Connector 103">
            <a:extLst>
              <a:ext uri="{FF2B5EF4-FFF2-40B4-BE49-F238E27FC236}">
                <a16:creationId xmlns:a16="http://schemas.microsoft.com/office/drawing/2014/main" id="{CE4D4541-6028-EAAD-22B9-B8C788A48AF5}"/>
              </a:ext>
            </a:extLst>
          </p:cNvPr>
          <p:cNvCxnSpPr>
            <a:cxnSpLocks/>
            <a:stCxn id="100" idx="1"/>
            <a:endCxn id="103" idx="5"/>
          </p:cNvCxnSpPr>
          <p:nvPr/>
        </p:nvCxnSpPr>
        <p:spPr>
          <a:xfrm flipH="1">
            <a:off x="7751457" y="4715021"/>
            <a:ext cx="4219580" cy="21577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69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20" name="Group 19">
            <a:extLst>
              <a:ext uri="{FF2B5EF4-FFF2-40B4-BE49-F238E27FC236}">
                <a16:creationId xmlns:a16="http://schemas.microsoft.com/office/drawing/2014/main" id="{2AF954CC-046B-EDDB-6652-E20ED68655A6}"/>
              </a:ext>
            </a:extLst>
          </p:cNvPr>
          <p:cNvGrpSpPr/>
          <p:nvPr/>
        </p:nvGrpSpPr>
        <p:grpSpPr>
          <a:xfrm>
            <a:off x="0" y="0"/>
            <a:ext cx="15119350" cy="1921524"/>
            <a:chOff x="0" y="0"/>
            <a:chExt cx="15119350" cy="1921524"/>
          </a:xfrm>
        </p:grpSpPr>
        <p:grpSp>
          <p:nvGrpSpPr>
            <p:cNvPr id="22" name="Group 21">
              <a:extLst>
                <a:ext uri="{FF2B5EF4-FFF2-40B4-BE49-F238E27FC236}">
                  <a16:creationId xmlns:a16="http://schemas.microsoft.com/office/drawing/2014/main" id="{21864EDE-1420-F2D3-BC26-A054EC1A64A0}"/>
                </a:ext>
              </a:extLst>
            </p:cNvPr>
            <p:cNvGrpSpPr/>
            <p:nvPr/>
          </p:nvGrpSpPr>
          <p:grpSpPr>
            <a:xfrm>
              <a:off x="0" y="0"/>
              <a:ext cx="15119350" cy="1921524"/>
              <a:chOff x="0" y="-1616"/>
              <a:chExt cx="15119350" cy="1921524"/>
            </a:xfrm>
          </p:grpSpPr>
          <p:sp>
            <p:nvSpPr>
              <p:cNvPr id="25" name="Rectangle 24">
                <a:extLst>
                  <a:ext uri="{FF2B5EF4-FFF2-40B4-BE49-F238E27FC236}">
                    <a16:creationId xmlns:a16="http://schemas.microsoft.com/office/drawing/2014/main" id="{5780F74B-90AB-D925-EACE-F7F75DC94766}"/>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pic>
            <p:nvPicPr>
              <p:cNvPr id="26" name="Google Shape;70;p14">
                <a:hlinkClick r:id="rId3"/>
                <a:extLst>
                  <a:ext uri="{FF2B5EF4-FFF2-40B4-BE49-F238E27FC236}">
                    <a16:creationId xmlns:a16="http://schemas.microsoft.com/office/drawing/2014/main" id="{8BE250B0-35BC-FB18-0369-9854E741A6A1}"/>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27" name="Group 26">
                <a:extLst>
                  <a:ext uri="{FF2B5EF4-FFF2-40B4-BE49-F238E27FC236}">
                    <a16:creationId xmlns:a16="http://schemas.microsoft.com/office/drawing/2014/main" id="{0D5D149A-6DD2-7704-C1F9-1D6B8D31FD12}"/>
                  </a:ext>
                </a:extLst>
              </p:cNvPr>
              <p:cNvGrpSpPr/>
              <p:nvPr/>
            </p:nvGrpSpPr>
            <p:grpSpPr>
              <a:xfrm>
                <a:off x="1" y="-1616"/>
                <a:ext cx="15119349" cy="1921524"/>
                <a:chOff x="1" y="-1616"/>
                <a:chExt cx="15119349" cy="1921524"/>
              </a:xfrm>
            </p:grpSpPr>
            <p:sp>
              <p:nvSpPr>
                <p:cNvPr id="33" name="Rectangle 32">
                  <a:extLst>
                    <a:ext uri="{FF2B5EF4-FFF2-40B4-BE49-F238E27FC236}">
                      <a16:creationId xmlns:a16="http://schemas.microsoft.com/office/drawing/2014/main" id="{F72CFC65-31A9-A1A2-AC51-05B26913257D}"/>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F1293A8F-7856-E305-35F0-8F88A151CDE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30785FD-1D8E-B47A-EF6B-1BD959F6251F}"/>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D6253A4-1593-5F10-BC50-12F78A0EC11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2CAACA8D-4CD0-5D1A-9E4A-140494A2701B}"/>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8D4A6D04-FDA6-2E84-8EB0-0BCA6FC96DE5}"/>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94CD520A-6EDB-C0FB-77C2-239175CE56ED}"/>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29" name="TextBox 28">
                <a:extLst>
                  <a:ext uri="{FF2B5EF4-FFF2-40B4-BE49-F238E27FC236}">
                    <a16:creationId xmlns:a16="http://schemas.microsoft.com/office/drawing/2014/main" id="{43C97DF7-13AC-DEDA-D4BD-9BB71EE02A1F}"/>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05JAN2024 DOI:05JAN2024</a:t>
                </a:r>
              </a:p>
            </p:txBody>
          </p:sp>
          <p:sp>
            <p:nvSpPr>
              <p:cNvPr id="30" name="TextBox 29">
                <a:extLst>
                  <a:ext uri="{FF2B5EF4-FFF2-40B4-BE49-F238E27FC236}">
                    <a16:creationId xmlns:a16="http://schemas.microsoft.com/office/drawing/2014/main" id="{68879CD4-C452-29F6-D283-6E5DA6A98BF6}"/>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31" name="TextBox 30">
                <a:extLst>
                  <a:ext uri="{FF2B5EF4-FFF2-40B4-BE49-F238E27FC236}">
                    <a16:creationId xmlns:a16="http://schemas.microsoft.com/office/drawing/2014/main" id="{F3F435C3-90EF-6F13-BDB5-337764ABB567}"/>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32" name="TextBox 31">
                <a:extLst>
                  <a:ext uri="{FF2B5EF4-FFF2-40B4-BE49-F238E27FC236}">
                    <a16:creationId xmlns:a16="http://schemas.microsoft.com/office/drawing/2014/main" id="{AAE42D14-68BA-893F-C45A-C38DEF7B992E}"/>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23" name="Picture 22" descr="A map of different continents&#10;&#10;Description automatically generated">
              <a:extLst>
                <a:ext uri="{FF2B5EF4-FFF2-40B4-BE49-F238E27FC236}">
                  <a16:creationId xmlns:a16="http://schemas.microsoft.com/office/drawing/2014/main" id="{7BA572EA-55FD-441B-E60E-B6430360AFAD}"/>
                </a:ext>
              </a:extLst>
            </p:cNvPr>
            <p:cNvPicPr>
              <a:picLocks noChangeAspect="1"/>
            </p:cNvPicPr>
            <p:nvPr/>
          </p:nvPicPr>
          <p:blipFill>
            <a:blip r:embed="rId5"/>
            <a:srcRect t="6509" b="811"/>
            <a:stretch/>
          </p:blipFill>
          <p:spPr>
            <a:xfrm>
              <a:off x="9130146" y="18203"/>
              <a:ext cx="2217178" cy="1886797"/>
            </a:xfrm>
            <a:prstGeom prst="rect">
              <a:avLst/>
            </a:prstGeom>
          </p:spPr>
        </p:pic>
        <p:sp>
          <p:nvSpPr>
            <p:cNvPr id="24" name="Rectangle 23">
              <a:extLst>
                <a:ext uri="{FF2B5EF4-FFF2-40B4-BE49-F238E27FC236}">
                  <a16:creationId xmlns:a16="http://schemas.microsoft.com/office/drawing/2014/main" id="{A611CA8A-BD25-AD83-9426-9B85B42BB406}"/>
                </a:ext>
              </a:extLst>
            </p:cNvPr>
            <p:cNvSpPr/>
            <p:nvPr/>
          </p:nvSpPr>
          <p:spPr>
            <a:xfrm>
              <a:off x="10126874" y="8178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182" name="Google Shape;182;p21"/>
          <p:cNvGraphicFramePr/>
          <p:nvPr>
            <p:extLst>
              <p:ext uri="{D42A27DB-BD31-4B8C-83A1-F6EECF244321}">
                <p14:modId xmlns:p14="http://schemas.microsoft.com/office/powerpoint/2010/main" val="3508165518"/>
              </p:ext>
            </p:extLst>
          </p:nvPr>
        </p:nvGraphicFramePr>
        <p:xfrm>
          <a:off x="-25" y="2586435"/>
          <a:ext cx="15119950" cy="7236974"/>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MISSILE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1</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25ms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en-GB" dirty="0"/>
                        <a:t>D1</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en-GB" dirty="0"/>
                        <a:t>D2</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en-GB"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183" name="Google Shape;183;p21">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21" name="TextBox 20">
            <a:extLst>
              <a:ext uri="{FF2B5EF4-FFF2-40B4-BE49-F238E27FC236}">
                <a16:creationId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20" name="Group 19">
            <a:extLst>
              <a:ext uri="{FF2B5EF4-FFF2-40B4-BE49-F238E27FC236}">
                <a16:creationId xmlns:a16="http://schemas.microsoft.com/office/drawing/2014/main" id="{93D464FD-15A2-AD23-4BCE-E33BE434B3D3}"/>
              </a:ext>
            </a:extLst>
          </p:cNvPr>
          <p:cNvGrpSpPr/>
          <p:nvPr/>
        </p:nvGrpSpPr>
        <p:grpSpPr>
          <a:xfrm>
            <a:off x="0" y="0"/>
            <a:ext cx="15119350" cy="1921524"/>
            <a:chOff x="0" y="0"/>
            <a:chExt cx="15119350" cy="1921524"/>
          </a:xfrm>
        </p:grpSpPr>
        <p:grpSp>
          <p:nvGrpSpPr>
            <p:cNvPr id="22" name="Group 21">
              <a:extLst>
                <a:ext uri="{FF2B5EF4-FFF2-40B4-BE49-F238E27FC236}">
                  <a16:creationId xmlns:a16="http://schemas.microsoft.com/office/drawing/2014/main" id="{C377B371-F721-63DD-D926-32A3A92DBB4D}"/>
                </a:ext>
              </a:extLst>
            </p:cNvPr>
            <p:cNvGrpSpPr/>
            <p:nvPr/>
          </p:nvGrpSpPr>
          <p:grpSpPr>
            <a:xfrm>
              <a:off x="0" y="0"/>
              <a:ext cx="15119350" cy="1921524"/>
              <a:chOff x="0" y="-1616"/>
              <a:chExt cx="15119350" cy="1921524"/>
            </a:xfrm>
          </p:grpSpPr>
          <p:sp>
            <p:nvSpPr>
              <p:cNvPr id="25" name="Rectangle 24">
                <a:extLst>
                  <a:ext uri="{FF2B5EF4-FFF2-40B4-BE49-F238E27FC236}">
                    <a16:creationId xmlns:a16="http://schemas.microsoft.com/office/drawing/2014/main" id="{07C314BE-E666-7B29-610B-9676F15DBEC9}"/>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pic>
            <p:nvPicPr>
              <p:cNvPr id="26" name="Google Shape;70;p14">
                <a:hlinkClick r:id="rId3"/>
                <a:extLst>
                  <a:ext uri="{FF2B5EF4-FFF2-40B4-BE49-F238E27FC236}">
                    <a16:creationId xmlns:a16="http://schemas.microsoft.com/office/drawing/2014/main" id="{ED5F175A-C263-4586-305A-75912989C2BC}"/>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27" name="Group 26">
                <a:extLst>
                  <a:ext uri="{FF2B5EF4-FFF2-40B4-BE49-F238E27FC236}">
                    <a16:creationId xmlns:a16="http://schemas.microsoft.com/office/drawing/2014/main" id="{A274EAEC-B38F-8ED1-C78E-6D98059ED0A5}"/>
                  </a:ext>
                </a:extLst>
              </p:cNvPr>
              <p:cNvGrpSpPr/>
              <p:nvPr/>
            </p:nvGrpSpPr>
            <p:grpSpPr>
              <a:xfrm>
                <a:off x="1" y="-1616"/>
                <a:ext cx="15119349" cy="1921524"/>
                <a:chOff x="1" y="-1616"/>
                <a:chExt cx="15119349" cy="1921524"/>
              </a:xfrm>
            </p:grpSpPr>
            <p:sp>
              <p:nvSpPr>
                <p:cNvPr id="33" name="Rectangle 32">
                  <a:extLst>
                    <a:ext uri="{FF2B5EF4-FFF2-40B4-BE49-F238E27FC236}">
                      <a16:creationId xmlns:a16="http://schemas.microsoft.com/office/drawing/2014/main" id="{AA4962F6-21CA-6496-3EDC-7D9C023CD04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6F3971B-D819-F0C5-A589-79D929373C8D}"/>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5676CC-63FB-255F-24E4-896F58E6C471}"/>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5DB3322D-D860-096E-81EF-65CF09386FEF}"/>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4D000E3F-FFEB-E579-C151-48F52852A5EA}"/>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0FE79BE3-7648-BE3B-665D-029A9038C32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395946F7-8BAE-DF80-EBB0-A31F47AB2834}"/>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29" name="TextBox 28">
                <a:extLst>
                  <a:ext uri="{FF2B5EF4-FFF2-40B4-BE49-F238E27FC236}">
                    <a16:creationId xmlns:a16="http://schemas.microsoft.com/office/drawing/2014/main" id="{AB98BB18-8658-A9CD-A4EF-B8C429835C5A}"/>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05JAN2024 DOI:05JAN2024</a:t>
                </a:r>
              </a:p>
            </p:txBody>
          </p:sp>
          <p:sp>
            <p:nvSpPr>
              <p:cNvPr id="30" name="TextBox 29">
                <a:extLst>
                  <a:ext uri="{FF2B5EF4-FFF2-40B4-BE49-F238E27FC236}">
                    <a16:creationId xmlns:a16="http://schemas.microsoft.com/office/drawing/2014/main" id="{DD394592-1360-7ED2-E638-5271ECC170E7}"/>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31" name="TextBox 30">
                <a:extLst>
                  <a:ext uri="{FF2B5EF4-FFF2-40B4-BE49-F238E27FC236}">
                    <a16:creationId xmlns:a16="http://schemas.microsoft.com/office/drawing/2014/main" id="{04912BE7-9EC3-CF62-C3B9-59E0F8058AF3}"/>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32" name="TextBox 31">
                <a:extLst>
                  <a:ext uri="{FF2B5EF4-FFF2-40B4-BE49-F238E27FC236}">
                    <a16:creationId xmlns:a16="http://schemas.microsoft.com/office/drawing/2014/main" id="{21F4201E-880B-C205-E74D-25B5BC1513ED}"/>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23" name="Picture 22" descr="A map of different continents&#10;&#10;Description automatically generated">
              <a:extLst>
                <a:ext uri="{FF2B5EF4-FFF2-40B4-BE49-F238E27FC236}">
                  <a16:creationId xmlns:a16="http://schemas.microsoft.com/office/drawing/2014/main" id="{9C2696F9-7800-D855-D41F-3EFB11879CDB}"/>
                </a:ext>
              </a:extLst>
            </p:cNvPr>
            <p:cNvPicPr>
              <a:picLocks noChangeAspect="1"/>
            </p:cNvPicPr>
            <p:nvPr/>
          </p:nvPicPr>
          <p:blipFill>
            <a:blip r:embed="rId5"/>
            <a:srcRect t="6509" b="811"/>
            <a:stretch/>
          </p:blipFill>
          <p:spPr>
            <a:xfrm>
              <a:off x="9130146" y="18203"/>
              <a:ext cx="2217178" cy="1886797"/>
            </a:xfrm>
            <a:prstGeom prst="rect">
              <a:avLst/>
            </a:prstGeom>
          </p:spPr>
        </p:pic>
        <p:sp>
          <p:nvSpPr>
            <p:cNvPr id="24" name="Rectangle 23">
              <a:extLst>
                <a:ext uri="{FF2B5EF4-FFF2-40B4-BE49-F238E27FC236}">
                  <a16:creationId xmlns:a16="http://schemas.microsoft.com/office/drawing/2014/main" id="{48FA82DE-AA01-551A-0579-CE3EC24749B9}"/>
                </a:ext>
              </a:extLst>
            </p:cNvPr>
            <p:cNvSpPr/>
            <p:nvPr/>
          </p:nvSpPr>
          <p:spPr>
            <a:xfrm>
              <a:off x="10126874" y="8178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9" name="Google Shape;189;p22"/>
          <p:cNvGrpSpPr/>
          <p:nvPr/>
        </p:nvGrpSpPr>
        <p:grpSpPr>
          <a:xfrm>
            <a:off x="13999925" y="2400964"/>
            <a:ext cx="519600" cy="1236436"/>
            <a:chOff x="4246325" y="4458364"/>
            <a:chExt cx="519600" cy="1236436"/>
          </a:xfrm>
        </p:grpSpPr>
        <p:cxnSp>
          <p:nvCxnSpPr>
            <p:cNvPr id="190" name="Google Shape;190;p22"/>
            <p:cNvCxnSpPr/>
            <p:nvPr/>
          </p:nvCxnSpPr>
          <p:spPr>
            <a:xfrm rot="10800000">
              <a:off x="4246325" y="4458364"/>
              <a:ext cx="17400" cy="1080000"/>
            </a:xfrm>
            <a:prstGeom prst="straightConnector1">
              <a:avLst/>
            </a:prstGeom>
            <a:noFill/>
            <a:ln w="38100" cap="flat" cmpd="sng">
              <a:solidFill>
                <a:srgbClr val="000000"/>
              </a:solidFill>
              <a:prstDash val="solid"/>
              <a:round/>
              <a:headEnd type="none" w="med" len="med"/>
              <a:tailEnd type="triangle" w="med" len="med"/>
            </a:ln>
          </p:spPr>
        </p:cxnSp>
        <p:sp>
          <p:nvSpPr>
            <p:cNvPr id="191" name="Google Shape;191;p22"/>
            <p:cNvSpPr txBox="1"/>
            <p:nvPr/>
          </p:nvSpPr>
          <p:spPr>
            <a:xfrm>
              <a:off x="4263725" y="5048300"/>
              <a:ext cx="50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t>N</a:t>
              </a:r>
              <a:endParaRPr sz="3000" b="1"/>
            </a:p>
          </p:txBody>
        </p:sp>
      </p:grpSp>
      <p:grpSp>
        <p:nvGrpSpPr>
          <p:cNvPr id="192" name="Google Shape;192;p22"/>
          <p:cNvGrpSpPr/>
          <p:nvPr/>
        </p:nvGrpSpPr>
        <p:grpSpPr>
          <a:xfrm>
            <a:off x="4779899" y="5657700"/>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J000X3</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257422"/>
            <a:ext cx="4169697" cy="867128"/>
            <a:chOff x="2077950" y="8257422"/>
            <a:chExt cx="4169697" cy="867128"/>
          </a:xfrm>
        </p:grpSpPr>
        <p:sp>
          <p:nvSpPr>
            <p:cNvPr id="196" name="Google Shape;196;p22"/>
            <p:cNvSpPr txBox="1"/>
            <p:nvPr/>
          </p:nvSpPr>
          <p:spPr>
            <a:xfrm>
              <a:off x="2077950" y="8510150"/>
              <a:ext cx="17469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a:t>NCC: [NAME] [TYPE]</a:t>
              </a:r>
              <a:endParaRPr sz="1000" b="1"/>
            </a:p>
            <a:p>
              <a:pPr marL="0" lvl="0" indent="0" algn="l" rtl="0">
                <a:spcBef>
                  <a:spcPts val="0"/>
                </a:spcBef>
                <a:spcAft>
                  <a:spcPts val="0"/>
                </a:spcAft>
                <a:buNone/>
              </a:pPr>
              <a:r>
                <a:rPr lang="fr" sz="1000" b="1"/>
                <a:t>XX FT SW FROM J000X3</a:t>
              </a:r>
              <a:endParaRPr sz="1000" b="1"/>
            </a:p>
            <a:p>
              <a:pPr marL="0" lvl="0" indent="0" algn="l" rtl="0">
                <a:spcBef>
                  <a:spcPts val="0"/>
                </a:spcBef>
                <a:spcAft>
                  <a:spcPts val="0"/>
                </a:spcAft>
                <a:buNone/>
              </a:pPr>
              <a:r>
                <a:rPr lang="fr" sz="1000" b="1"/>
                <a:t>XXX SQ FT</a:t>
              </a:r>
              <a:endParaRPr sz="1000" b="1"/>
            </a:p>
          </p:txBody>
        </p:sp>
        <p:cxnSp>
          <p:nvCxnSpPr>
            <p:cNvPr id="197" name="Google Shape;197;p22"/>
            <p:cNvCxnSpPr>
              <a:stCxn id="196" idx="3"/>
              <a:endCxn id="198" idx="1"/>
            </p:cNvCxnSpPr>
            <p:nvPr/>
          </p:nvCxnSpPr>
          <p:spPr>
            <a:xfrm rot="10800000" flipH="1">
              <a:off x="3824850" y="8664050"/>
              <a:ext cx="1799100" cy="15330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9" name="Google Shape;199;p22"/>
          <p:cNvGrpSpPr/>
          <p:nvPr/>
        </p:nvGrpSpPr>
        <p:grpSpPr>
          <a:xfrm>
            <a:off x="4356100" y="3895925"/>
            <a:ext cx="5934450" cy="4015650"/>
            <a:chOff x="4356100" y="3895925"/>
            <a:chExt cx="5934450" cy="4015650"/>
          </a:xfrm>
        </p:grpSpPr>
        <p:sp>
          <p:nvSpPr>
            <p:cNvPr id="200" name="Google Shape;200;p22"/>
            <p:cNvSpPr txBox="1"/>
            <p:nvPr/>
          </p:nvSpPr>
          <p:spPr>
            <a:xfrm>
              <a:off x="7928050" y="3895925"/>
              <a:ext cx="2362500" cy="336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t>[COLLATERAL EFFECT RADIUS]</a:t>
              </a:r>
              <a:endParaRPr sz="1000" b="1"/>
            </a:p>
          </p:txBody>
        </p:sp>
        <p:grpSp>
          <p:nvGrpSpPr>
            <p:cNvPr id="201" name="Google Shape;201;p22"/>
            <p:cNvGrpSpPr/>
            <p:nvPr/>
          </p:nvGrpSpPr>
          <p:grpSpPr>
            <a:xfrm>
              <a:off x="4356100" y="4232525"/>
              <a:ext cx="4753200" cy="3679050"/>
              <a:chOff x="4356100" y="4232525"/>
              <a:chExt cx="4753200" cy="3679050"/>
            </a:xfrm>
          </p:grpSpPr>
          <p:sp>
            <p:nvSpPr>
              <p:cNvPr id="202" name="Google Shape;202;p22"/>
              <p:cNvSpPr/>
              <p:nvPr/>
            </p:nvSpPr>
            <p:spPr>
              <a:xfrm>
                <a:off x="4356100" y="4311575"/>
                <a:ext cx="3960000" cy="3600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3" name="Google Shape;203;p22"/>
              <p:cNvCxnSpPr>
                <a:stCxn id="200" idx="2"/>
                <a:endCxn id="202" idx="7"/>
              </p:cNvCxnSpPr>
              <p:nvPr/>
            </p:nvCxnSpPr>
            <p:spPr>
              <a:xfrm flipH="1">
                <a:off x="7736200" y="4232525"/>
                <a:ext cx="1373100" cy="606300"/>
              </a:xfrm>
              <a:prstGeom prst="straightConnector1">
                <a:avLst/>
              </a:prstGeom>
              <a:noFill/>
              <a:ln w="19050" cap="flat" cmpd="sng">
                <a:solidFill>
                  <a:schemeClr val="dk1"/>
                </a:solidFill>
                <a:prstDash val="solid"/>
                <a:round/>
                <a:headEnd type="none" w="med" len="med"/>
                <a:tailEnd type="none" w="med" len="med"/>
              </a:ln>
            </p:spPr>
          </p:cxnSp>
        </p:gr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pic>
        <p:nvPicPr>
          <p:cNvPr id="207" name="Google Shape;207;p22">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21" name="TextBox 20">
            <a:extLst>
              <a:ext uri="{FF2B5EF4-FFF2-40B4-BE49-F238E27FC236}">
                <a16:creationId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0" name="Group 19">
            <a:extLst>
              <a:ext uri="{FF2B5EF4-FFF2-40B4-BE49-F238E27FC236}">
                <a16:creationId xmlns:a16="http://schemas.microsoft.com/office/drawing/2014/main" id="{E270F61A-BB9A-A9C3-30AF-26F7B0B5A9DF}"/>
              </a:ext>
            </a:extLst>
          </p:cNvPr>
          <p:cNvGrpSpPr/>
          <p:nvPr/>
        </p:nvGrpSpPr>
        <p:grpSpPr>
          <a:xfrm>
            <a:off x="0" y="0"/>
            <a:ext cx="15119350" cy="1921524"/>
            <a:chOff x="0" y="0"/>
            <a:chExt cx="15119350" cy="1921524"/>
          </a:xfrm>
        </p:grpSpPr>
        <p:grpSp>
          <p:nvGrpSpPr>
            <p:cNvPr id="22" name="Group 21">
              <a:extLst>
                <a:ext uri="{FF2B5EF4-FFF2-40B4-BE49-F238E27FC236}">
                  <a16:creationId xmlns:a16="http://schemas.microsoft.com/office/drawing/2014/main" id="{16D11957-2C43-F940-09C9-AD12F0E1AA46}"/>
                </a:ext>
              </a:extLst>
            </p:cNvPr>
            <p:cNvGrpSpPr/>
            <p:nvPr/>
          </p:nvGrpSpPr>
          <p:grpSpPr>
            <a:xfrm>
              <a:off x="0" y="0"/>
              <a:ext cx="15119350" cy="1921524"/>
              <a:chOff x="0" y="-1616"/>
              <a:chExt cx="15119350" cy="1921524"/>
            </a:xfrm>
          </p:grpSpPr>
          <p:sp>
            <p:nvSpPr>
              <p:cNvPr id="25" name="Rectangle 24">
                <a:extLst>
                  <a:ext uri="{FF2B5EF4-FFF2-40B4-BE49-F238E27FC236}">
                    <a16:creationId xmlns:a16="http://schemas.microsoft.com/office/drawing/2014/main" id="{E32795D4-C285-9A3D-DF26-E1E241792764}"/>
                  </a:ext>
                </a:extLst>
              </p:cNvPr>
              <p:cNvSpPr/>
              <p:nvPr/>
            </p:nvSpPr>
            <p:spPr>
              <a:xfrm>
                <a:off x="0" y="0"/>
                <a:ext cx="15119350" cy="19199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400" b="1" dirty="0"/>
                  <a:t>BE: SRNTGT101  CATCODE: 54</a:t>
                </a:r>
              </a:p>
              <a:p>
                <a:pPr marL="0" lvl="0" indent="0" algn="l" rtl="0">
                  <a:spcBef>
                    <a:spcPts val="0"/>
                  </a:spcBef>
                  <a:spcAft>
                    <a:spcPts val="0"/>
                  </a:spcAft>
                  <a:buNone/>
                </a:pPr>
                <a:r>
                  <a:rPr lang="en-GB" sz="1400" b="1" dirty="0"/>
                  <a:t>MIDB GEO: N 69 03.636 E 033 26.451</a:t>
                </a:r>
              </a:p>
              <a:p>
                <a:pPr marL="0" lvl="0" indent="0" algn="l" rtl="0">
                  <a:spcBef>
                    <a:spcPts val="0"/>
                  </a:spcBef>
                  <a:spcAft>
                    <a:spcPts val="0"/>
                  </a:spcAft>
                  <a:buNone/>
                </a:pPr>
                <a:r>
                  <a:rPr lang="en-GB" sz="1400" b="1" dirty="0"/>
                  <a:t>ICOD: 05JAN2024 DOI:05JAN2024</a:t>
                </a:r>
              </a:p>
            </p:txBody>
          </p:sp>
          <p:pic>
            <p:nvPicPr>
              <p:cNvPr id="26" name="Google Shape;70;p14">
                <a:hlinkClick r:id="rId3"/>
                <a:extLst>
                  <a:ext uri="{FF2B5EF4-FFF2-40B4-BE49-F238E27FC236}">
                    <a16:creationId xmlns:a16="http://schemas.microsoft.com/office/drawing/2014/main" id="{46EED169-81C0-0B49-77D3-8C46D99A25AC}"/>
                  </a:ext>
                </a:extLst>
              </p:cNvPr>
              <p:cNvPicPr preferRelativeResize="0"/>
              <p:nvPr/>
            </p:nvPicPr>
            <p:blipFill rotWithShape="1">
              <a:blip r:embed="rId4">
                <a:alphaModFix/>
              </a:blip>
              <a:srcRect r="-2532" b="-2501"/>
              <a:stretch/>
            </p:blipFill>
            <p:spPr>
              <a:xfrm>
                <a:off x="451445" y="164487"/>
                <a:ext cx="1575817" cy="1620000"/>
              </a:xfrm>
              <a:prstGeom prst="rect">
                <a:avLst/>
              </a:prstGeom>
              <a:noFill/>
              <a:ln>
                <a:noFill/>
              </a:ln>
            </p:spPr>
          </p:pic>
          <p:grpSp>
            <p:nvGrpSpPr>
              <p:cNvPr id="27" name="Group 26">
                <a:extLst>
                  <a:ext uri="{FF2B5EF4-FFF2-40B4-BE49-F238E27FC236}">
                    <a16:creationId xmlns:a16="http://schemas.microsoft.com/office/drawing/2014/main" id="{C0624CCD-48DF-F175-E87E-C8ADB8000B3D}"/>
                  </a:ext>
                </a:extLst>
              </p:cNvPr>
              <p:cNvGrpSpPr/>
              <p:nvPr/>
            </p:nvGrpSpPr>
            <p:grpSpPr>
              <a:xfrm>
                <a:off x="1" y="-1616"/>
                <a:ext cx="15119349" cy="1921524"/>
                <a:chOff x="1" y="-1616"/>
                <a:chExt cx="15119349" cy="1921524"/>
              </a:xfrm>
            </p:grpSpPr>
            <p:sp>
              <p:nvSpPr>
                <p:cNvPr id="33" name="Rectangle 32">
                  <a:extLst>
                    <a:ext uri="{FF2B5EF4-FFF2-40B4-BE49-F238E27FC236}">
                      <a16:creationId xmlns:a16="http://schemas.microsoft.com/office/drawing/2014/main" id="{E7E1FCE4-95D9-BDCE-09C8-2DDF32AC517B}"/>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B8CEB81-C842-B233-0D12-12C0EF00F546}"/>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F2FC109C-D12C-E493-2416-91DF15C34E4D}"/>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F5A1F390-9DA0-B515-8AB5-ABD832231058}"/>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7C0C129-2CA7-1D57-D9BF-1C3D9F67A46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5FD211F3-BAA7-C4F3-BFCC-E43582A32F92}"/>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032DF664-2B67-56FE-A3BB-D6853D2CCE55}"/>
                  </a:ext>
                </a:extLst>
              </p:cNvPr>
              <p:cNvSpPr txBox="1"/>
              <p:nvPr/>
            </p:nvSpPr>
            <p:spPr>
              <a:xfrm>
                <a:off x="2446917" y="19865"/>
                <a:ext cx="6650438" cy="400110"/>
              </a:xfrm>
              <a:prstGeom prst="rect">
                <a:avLst/>
              </a:prstGeom>
              <a:noFill/>
            </p:spPr>
            <p:txBody>
              <a:bodyPr wrap="square">
                <a:spAutoFit/>
              </a:bodyPr>
              <a:lstStyle/>
              <a:p>
                <a:pPr marL="0" lvl="0" indent="0" algn="l" rtl="0">
                  <a:spcBef>
                    <a:spcPts val="0"/>
                  </a:spcBef>
                  <a:spcAft>
                    <a:spcPts val="0"/>
                  </a:spcAft>
                  <a:buNone/>
                </a:pPr>
                <a:r>
                  <a:rPr lang="en-GB" sz="2000" b="1" dirty="0" err="1"/>
                  <a:t>Olenogorsk</a:t>
                </a:r>
                <a:r>
                  <a:rPr lang="en-GB" sz="2000" b="1" dirty="0"/>
                  <a:t> West Missile Factory, SRN</a:t>
                </a:r>
              </a:p>
            </p:txBody>
          </p:sp>
          <p:sp>
            <p:nvSpPr>
              <p:cNvPr id="29" name="TextBox 28">
                <a:extLst>
                  <a:ext uri="{FF2B5EF4-FFF2-40B4-BE49-F238E27FC236}">
                    <a16:creationId xmlns:a16="http://schemas.microsoft.com/office/drawing/2014/main" id="{B6713105-30F5-05D5-60EA-159771BDDC8F}"/>
                  </a:ext>
                </a:extLst>
              </p:cNvPr>
              <p:cNvSpPr txBox="1"/>
              <p:nvPr/>
            </p:nvSpPr>
            <p:spPr>
              <a:xfrm>
                <a:off x="2429057" y="943706"/>
                <a:ext cx="3522118"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SRNTGT102  CATCODE: 9</a:t>
                </a:r>
              </a:p>
              <a:p>
                <a:pPr marL="0" lvl="0" indent="0" algn="l" rtl="0">
                  <a:spcBef>
                    <a:spcPts val="0"/>
                  </a:spcBef>
                  <a:spcAft>
                    <a:spcPts val="0"/>
                  </a:spcAft>
                  <a:buNone/>
                </a:pPr>
                <a:r>
                  <a:rPr lang="en-GB" sz="1500" b="1" dirty="0"/>
                  <a:t>MIDB GEO: </a:t>
                </a:r>
                <a:r>
                  <a:rPr lang="pt-BR" sz="1500" b="1" dirty="0"/>
                  <a:t>N 68 08.670 E 033 26.053</a:t>
                </a:r>
                <a:endParaRPr lang="en-GB" sz="1500" b="1" dirty="0"/>
              </a:p>
              <a:p>
                <a:pPr marL="0" lvl="0" indent="0" algn="l" rtl="0">
                  <a:spcBef>
                    <a:spcPts val="0"/>
                  </a:spcBef>
                  <a:spcAft>
                    <a:spcPts val="0"/>
                  </a:spcAft>
                  <a:buNone/>
                </a:pPr>
                <a:r>
                  <a:rPr lang="en-GB" sz="1500" b="1" dirty="0"/>
                  <a:t>ICOD: 05JAN2024 DOI:05JAN2024</a:t>
                </a:r>
              </a:p>
            </p:txBody>
          </p:sp>
          <p:sp>
            <p:nvSpPr>
              <p:cNvPr id="30" name="TextBox 29">
                <a:extLst>
                  <a:ext uri="{FF2B5EF4-FFF2-40B4-BE49-F238E27FC236}">
                    <a16:creationId xmlns:a16="http://schemas.microsoft.com/office/drawing/2014/main" id="{91197146-2AE7-6A07-2BD1-870323208803}"/>
                  </a:ext>
                </a:extLst>
              </p:cNvPr>
              <p:cNvSpPr txBox="1"/>
              <p:nvPr/>
            </p:nvSpPr>
            <p:spPr>
              <a:xfrm>
                <a:off x="9114792" y="554585"/>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sp>
            <p:nvSpPr>
              <p:cNvPr id="31" name="TextBox 30">
                <a:extLst>
                  <a:ext uri="{FF2B5EF4-FFF2-40B4-BE49-F238E27FC236}">
                    <a16:creationId xmlns:a16="http://schemas.microsoft.com/office/drawing/2014/main" id="{71891CCE-D816-158E-F578-60127B17120B}"/>
                  </a:ext>
                </a:extLst>
              </p:cNvPr>
              <p:cNvSpPr txBox="1"/>
              <p:nvPr/>
            </p:nvSpPr>
            <p:spPr>
              <a:xfrm>
                <a:off x="11364760" y="78289"/>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DCS COLITION ONLY</a:t>
                </a:r>
              </a:p>
              <a:p>
                <a:pPr marL="0" lvl="0" indent="0" algn="ctr" rtl="0">
                  <a:spcBef>
                    <a:spcPts val="0"/>
                  </a:spcBef>
                  <a:spcAft>
                    <a:spcPts val="0"/>
                  </a:spcAft>
                  <a:buNone/>
                </a:pPr>
                <a:r>
                  <a:rPr lang="en-GB" sz="2000" b="1" dirty="0"/>
                  <a:t>CLASSIFIED</a:t>
                </a:r>
              </a:p>
            </p:txBody>
          </p:sp>
          <p:sp>
            <p:nvSpPr>
              <p:cNvPr id="32" name="TextBox 31">
                <a:extLst>
                  <a:ext uri="{FF2B5EF4-FFF2-40B4-BE49-F238E27FC236}">
                    <a16:creationId xmlns:a16="http://schemas.microsoft.com/office/drawing/2014/main" id="{F4E87643-A390-3DD4-401E-F35A9009DF36}"/>
                  </a:ext>
                </a:extLst>
              </p:cNvPr>
              <p:cNvSpPr txBox="1"/>
              <p:nvPr/>
            </p:nvSpPr>
            <p:spPr>
              <a:xfrm>
                <a:off x="11347323" y="1110612"/>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05JAN2074</a:t>
                </a:r>
              </a:p>
            </p:txBody>
          </p:sp>
        </p:grpSp>
        <p:pic>
          <p:nvPicPr>
            <p:cNvPr id="23" name="Picture 22" descr="A map of different continents&#10;&#10;Description automatically generated">
              <a:extLst>
                <a:ext uri="{FF2B5EF4-FFF2-40B4-BE49-F238E27FC236}">
                  <a16:creationId xmlns:a16="http://schemas.microsoft.com/office/drawing/2014/main" id="{7913D6E2-5331-8856-13DE-EAD1C9A5A9FB}"/>
                </a:ext>
              </a:extLst>
            </p:cNvPr>
            <p:cNvPicPr>
              <a:picLocks noChangeAspect="1"/>
            </p:cNvPicPr>
            <p:nvPr/>
          </p:nvPicPr>
          <p:blipFill>
            <a:blip r:embed="rId5"/>
            <a:srcRect t="6509" b="811"/>
            <a:stretch/>
          </p:blipFill>
          <p:spPr>
            <a:xfrm>
              <a:off x="9130146" y="18203"/>
              <a:ext cx="2217178" cy="1886797"/>
            </a:xfrm>
            <a:prstGeom prst="rect">
              <a:avLst/>
            </a:prstGeom>
          </p:spPr>
        </p:pic>
        <p:sp>
          <p:nvSpPr>
            <p:cNvPr id="24" name="Rectangle 23">
              <a:extLst>
                <a:ext uri="{FF2B5EF4-FFF2-40B4-BE49-F238E27FC236}">
                  <a16:creationId xmlns:a16="http://schemas.microsoft.com/office/drawing/2014/main" id="{316DC817-AC01-1976-F0A3-EF41157760BF}"/>
                </a:ext>
              </a:extLst>
            </p:cNvPr>
            <p:cNvSpPr/>
            <p:nvPr/>
          </p:nvSpPr>
          <p:spPr>
            <a:xfrm>
              <a:off x="10126874" y="817811"/>
              <a:ext cx="76200" cy="5715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216" name="Google Shape;216;p23">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21" name="TextBox 20">
            <a:extLst>
              <a:ext uri="{FF2B5EF4-FFF2-40B4-BE49-F238E27FC236}">
                <a16:creationId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TotalTime>
  <Words>4341</Words>
  <Application>Microsoft Office PowerPoint</Application>
  <PresentationFormat>Custom</PresentationFormat>
  <Paragraphs>787</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Roboto</vt:lpstr>
      <vt:lpstr>Simple Light</vt:lpstr>
      <vt:lpstr>TARGET FOLDER  SRNTGT102   Olenogorsk West Missile Factory, SRN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 Desmarais</cp:lastModifiedBy>
  <cp:revision>4</cp:revision>
  <dcterms:modified xsi:type="dcterms:W3CDTF">2025-01-05T22:28:42Z</dcterms:modified>
</cp:coreProperties>
</file>